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28.png" ContentType="image/png"/>
  <Override PartName="/ppt/media/image5.png" ContentType="image/png"/>
  <Override PartName="/ppt/media/image29.jpeg" ContentType="image/jpe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4.jpeg" ContentType="image/jpeg"/>
  <Override PartName="/ppt/media/image13.png" ContentType="image/png"/>
  <Override PartName="/ppt/media/image9.png" ContentType="image/png"/>
  <Override PartName="/ppt/media/image30.jpeg" ContentType="image/jpe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jpeg" ContentType="image/jpeg"/>
  <Override PartName="/ppt/media/image31.png" ContentType="image/png"/>
  <Override PartName="/ppt/media/image1.png" ContentType="image/png"/>
  <Override PartName="/ppt/media/image24.png" ContentType="image/png"/>
  <Override PartName="/ppt/media/image15.jpeg" ContentType="image/jpeg"/>
  <Override PartName="/ppt/media/image16.png" ContentType="image/png"/>
  <Override PartName="/ppt/media/image17.png" ContentType="image/png"/>
  <Override PartName="/ppt/media/image18.png" ContentType="image/png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F31B2615-E23B-42B7-AC48-E9CED58382B3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36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Our solution can connect with with any online camera, user simply select from multiple visual engines to enjoy real time alert, collect data and analyze them in dashboard.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6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BD613CF4-3C16-45D8-8D2B-89302A2065A0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Our solution can connect with with any online camera, user simply select from multiple visual engines to enjoy real time alert, collect data and analyze them in dashboard.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6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34F76E69-515A-40F0-B9AC-4F0D66515597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3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Our solution can connect with with any online camera, user simply select from multiple visual engines to enjoy real time alert, collect data and analyze them in dashboard.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7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422EC3EC-45B7-4392-A4DA-D32DF8F127A9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3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Our solution can connect with with any online camera, user simply select from multiple visual engines to enjoy real time alert, collect data and analyze them in dashboard.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7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F580E0C8-146C-41A8-8674-96F9EC1B56E3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anchor="b">
            <a:normAutofit/>
          </a:bodyPr>
          <a:p>
            <a:r>
              <a:rPr b="0" lang="en-US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>
            <a:normAutofit fontScale="31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2B1AAF27-8A53-42A4-BAC2-5AFB0326AB2E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rmAutofit/>
          </a:bodyPr>
          <a:p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6858CAE6-C7E6-499B-9801-A0BEF8D9A6E4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k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d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dt"/>
          </p:nvPr>
        </p:nvSpPr>
        <p:spPr>
          <a:xfrm>
            <a:off x="61992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sldNum"/>
          </p:nvPr>
        </p:nvSpPr>
        <p:spPr>
          <a:xfrm>
            <a:off x="8839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E2D6048-A4E2-4A09-95B5-7CD2176D01BF}" type="slidenum">
              <a:rPr b="0" lang="en-US" sz="1200" spc="-1" strike="noStrike">
                <a:solidFill>
                  <a:srgbClr val="ffc000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title"/>
          </p:nvPr>
        </p:nvSpPr>
        <p:spPr>
          <a:xfrm>
            <a:off x="619920" y="365040"/>
            <a:ext cx="10962360" cy="904320"/>
          </a:xfrm>
          <a:prstGeom prst="rect">
            <a:avLst/>
          </a:prstGeom>
        </p:spPr>
        <p:txBody>
          <a:bodyPr anchor="ctr">
            <a:normAutofit/>
          </a:bodyPr>
          <a:p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ma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25.xml"/><Relationship Id="rId8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image" Target="../media/image19.png"/><Relationship Id="rId10" Type="http://schemas.openxmlformats.org/officeDocument/2006/relationships/slideLayout" Target="../slideLayouts/slideLayout25.xml"/><Relationship Id="rId11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jpeg"/><Relationship Id="rId7" Type="http://schemas.openxmlformats.org/officeDocument/2006/relationships/slideLayout" Target="../slideLayouts/slideLayout25.xml"/><Relationship Id="rId8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jpeg"/><Relationship Id="rId5" Type="http://schemas.openxmlformats.org/officeDocument/2006/relationships/image" Target="../media/image30.jpeg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8" Type="http://schemas.openxmlformats.org/officeDocument/2006/relationships/image" Target="../media/image33.png"/><Relationship Id="rId9" Type="http://schemas.openxmlformats.org/officeDocument/2006/relationships/image" Target="../media/image34.png"/><Relationship Id="rId10" Type="http://schemas.openxmlformats.org/officeDocument/2006/relationships/slideLayout" Target="../slideLayouts/slideLayout25.xml"/><Relationship Id="rId11" Type="http://schemas.openxmlformats.org/officeDocument/2006/relationships/notesSlide" Target="../notesSlides/notesSlide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en-US" sz="7200" spc="-1" strike="noStrike">
                <a:solidFill>
                  <a:srgbClr val="ffffff"/>
                </a:solidFill>
                <a:latin typeface="Jost SemiBold"/>
                <a:ea typeface="Jost SemiBold"/>
              </a:rPr>
              <a:t>Proposal System Architecture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523440" y="163080"/>
            <a:ext cx="1114056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000" spc="-1" strike="noStrike" u="sng">
                <a:solidFill>
                  <a:srgbClr val="f3f3f3"/>
                </a:solidFill>
                <a:uFillTx/>
                <a:latin typeface="Jost"/>
                <a:ea typeface="Jost"/>
              </a:rPr>
              <a:t>On Cloud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93960" y="6526440"/>
            <a:ext cx="478512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i="1" lang="en-US" sz="1200" spc="-1" strike="noStrike">
                <a:solidFill>
                  <a:srgbClr val="f3f3f3"/>
                </a:solidFill>
                <a:latin typeface="Arial"/>
                <a:ea typeface="Arial"/>
              </a:rPr>
              <a:t>**Camera minimum requirement: 1080p@25 fps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69" name="CustomShape 3"/>
          <p:cNvSpPr/>
          <p:nvPr/>
        </p:nvSpPr>
        <p:spPr>
          <a:xfrm flipH="1" rot="10800000">
            <a:off x="4077360" y="2972880"/>
            <a:ext cx="1417320" cy="23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3f3f3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70" name="Google Shape;383;p44" descr=""/>
          <p:cNvPicPr/>
          <p:nvPr/>
        </p:nvPicPr>
        <p:blipFill>
          <a:blip r:embed="rId1"/>
          <a:stretch/>
        </p:blipFill>
        <p:spPr>
          <a:xfrm>
            <a:off x="3175560" y="2545200"/>
            <a:ext cx="901800" cy="901800"/>
          </a:xfrm>
          <a:prstGeom prst="rect">
            <a:avLst/>
          </a:prstGeom>
          <a:ln>
            <a:noFill/>
          </a:ln>
        </p:spPr>
      </p:pic>
      <p:sp>
        <p:nvSpPr>
          <p:cNvPr id="171" name="CustomShape 4"/>
          <p:cNvSpPr/>
          <p:nvPr/>
        </p:nvSpPr>
        <p:spPr>
          <a:xfrm>
            <a:off x="2818080" y="3389400"/>
            <a:ext cx="1626480" cy="63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Network Video Recorder</a:t>
            </a:r>
            <a:endParaRPr b="0" lang="en-US" sz="12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(NVR)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172" name="Google Shape;385;p44" descr=""/>
          <p:cNvPicPr/>
          <p:nvPr/>
        </p:nvPicPr>
        <p:blipFill>
          <a:blip r:embed="rId2"/>
          <a:stretch/>
        </p:blipFill>
        <p:spPr>
          <a:xfrm>
            <a:off x="718920" y="1496520"/>
            <a:ext cx="643680" cy="643680"/>
          </a:xfrm>
          <a:prstGeom prst="rect">
            <a:avLst/>
          </a:prstGeom>
          <a:ln>
            <a:noFill/>
          </a:ln>
        </p:spPr>
      </p:pic>
      <p:sp>
        <p:nvSpPr>
          <p:cNvPr id="173" name="CustomShape 5"/>
          <p:cNvSpPr/>
          <p:nvPr/>
        </p:nvSpPr>
        <p:spPr>
          <a:xfrm>
            <a:off x="1362960" y="1818360"/>
            <a:ext cx="1812240" cy="1177560"/>
          </a:xfrm>
          <a:prstGeom prst="curvedConnector3">
            <a:avLst>
              <a:gd name="adj1" fmla="val 49996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6"/>
          <p:cNvSpPr/>
          <p:nvPr/>
        </p:nvSpPr>
        <p:spPr>
          <a:xfrm>
            <a:off x="3875760" y="3023280"/>
            <a:ext cx="135576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RTSP Links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75" name="CustomShape 7"/>
          <p:cNvSpPr/>
          <p:nvPr/>
        </p:nvSpPr>
        <p:spPr>
          <a:xfrm>
            <a:off x="5231880" y="1741680"/>
            <a:ext cx="2364840" cy="33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f3f3f3"/>
                </a:solidFill>
                <a:latin typeface="Jost Light"/>
                <a:ea typeface="Jost Light"/>
              </a:rPr>
              <a:t>On-cloud in AWS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CustomShape 8"/>
          <p:cNvSpPr/>
          <p:nvPr/>
        </p:nvSpPr>
        <p:spPr>
          <a:xfrm flipH="1" rot="10800000">
            <a:off x="5008680" y="1751760"/>
            <a:ext cx="5058000" cy="4357800"/>
          </a:xfrm>
          <a:prstGeom prst="rect">
            <a:avLst/>
          </a:prstGeom>
          <a:noFill/>
          <a:ln w="1908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9"/>
          <p:cNvSpPr/>
          <p:nvPr/>
        </p:nvSpPr>
        <p:spPr>
          <a:xfrm>
            <a:off x="10439640" y="2396160"/>
            <a:ext cx="1195920" cy="52812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HSE Manager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78" name="CustomShape 10"/>
          <p:cNvSpPr/>
          <p:nvPr/>
        </p:nvSpPr>
        <p:spPr>
          <a:xfrm>
            <a:off x="10630800" y="1859400"/>
            <a:ext cx="71712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11"/>
          <p:cNvSpPr/>
          <p:nvPr/>
        </p:nvSpPr>
        <p:spPr>
          <a:xfrm flipH="1">
            <a:off x="10116000" y="2660400"/>
            <a:ext cx="291960" cy="4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4a86e8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80" name="Group 12"/>
          <p:cNvGrpSpPr/>
          <p:nvPr/>
        </p:nvGrpSpPr>
        <p:grpSpPr>
          <a:xfrm>
            <a:off x="8826480" y="2408040"/>
            <a:ext cx="1110600" cy="1172880"/>
            <a:chOff x="8826480" y="2408040"/>
            <a:chExt cx="1110600" cy="1172880"/>
          </a:xfrm>
        </p:grpSpPr>
        <p:grpSp>
          <p:nvGrpSpPr>
            <p:cNvPr id="181" name="Group 13"/>
            <p:cNvGrpSpPr/>
            <p:nvPr/>
          </p:nvGrpSpPr>
          <p:grpSpPr>
            <a:xfrm>
              <a:off x="9027720" y="2408040"/>
              <a:ext cx="708120" cy="708120"/>
              <a:chOff x="9027720" y="2408040"/>
              <a:chExt cx="708120" cy="708120"/>
            </a:xfrm>
          </p:grpSpPr>
          <p:sp>
            <p:nvSpPr>
              <p:cNvPr id="182" name="CustomShape 14"/>
              <p:cNvSpPr/>
              <p:nvPr/>
            </p:nvSpPr>
            <p:spPr>
              <a:xfrm>
                <a:off x="9027720" y="2408040"/>
                <a:ext cx="708120" cy="708120"/>
              </a:xfrm>
              <a:prstGeom prst="ellipse">
                <a:avLst/>
              </a:prstGeom>
              <a:solidFill>
                <a:srgbClr val="00c3b1"/>
              </a:solidFill>
              <a:ln w="56520">
                <a:solidFill>
                  <a:srgbClr val="0c343d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pic>
            <p:nvPicPr>
              <p:cNvPr id="183" name="Google Shape;396;p44" descr=""/>
              <p:cNvPicPr/>
              <p:nvPr/>
            </p:nvPicPr>
            <p:blipFill>
              <a:blip r:embed="rId3"/>
              <a:stretch/>
            </p:blipFill>
            <p:spPr>
              <a:xfrm>
                <a:off x="9162360" y="2530080"/>
                <a:ext cx="462240" cy="462240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184" name="CustomShape 15"/>
            <p:cNvSpPr/>
            <p:nvPr/>
          </p:nvSpPr>
          <p:spPr>
            <a:xfrm>
              <a:off x="8826480" y="3208320"/>
              <a:ext cx="1110600" cy="372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7680" rIns="67680" tIns="33840" bIns="3384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00" spc="-1" strike="noStrike">
                  <a:solidFill>
                    <a:srgbClr val="f3f3f3"/>
                  </a:solidFill>
                  <a:latin typeface="Jost Light"/>
                  <a:ea typeface="Jost Light"/>
                </a:rPr>
                <a:t>Centralized Dashboard</a:t>
              </a:r>
              <a:endParaRPr b="0" lang="en-US" sz="1000" spc="-1" strike="noStrike">
                <a:latin typeface="Arial"/>
              </a:endParaRPr>
            </a:p>
          </p:txBody>
        </p:sp>
      </p:grpSp>
      <p:sp>
        <p:nvSpPr>
          <p:cNvPr id="185" name="CustomShape 16"/>
          <p:cNvSpPr/>
          <p:nvPr/>
        </p:nvSpPr>
        <p:spPr>
          <a:xfrm>
            <a:off x="433440" y="1032480"/>
            <a:ext cx="162648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Up to 3 Cameras</a:t>
            </a:r>
            <a:endParaRPr b="0" lang="en-US" sz="1200" spc="-1" strike="noStrike">
              <a:latin typeface="Arial"/>
            </a:endParaRPr>
          </a:p>
        </p:txBody>
      </p:sp>
      <p:grpSp>
        <p:nvGrpSpPr>
          <p:cNvPr id="186" name="Group 17"/>
          <p:cNvGrpSpPr/>
          <p:nvPr/>
        </p:nvGrpSpPr>
        <p:grpSpPr>
          <a:xfrm>
            <a:off x="8826480" y="3981960"/>
            <a:ext cx="1110960" cy="1438920"/>
            <a:chOff x="8826480" y="3981960"/>
            <a:chExt cx="1110960" cy="1438920"/>
          </a:xfrm>
        </p:grpSpPr>
        <p:sp>
          <p:nvSpPr>
            <p:cNvPr id="187" name="CustomShape 18"/>
            <p:cNvSpPr/>
            <p:nvPr/>
          </p:nvSpPr>
          <p:spPr>
            <a:xfrm>
              <a:off x="8826480" y="4741560"/>
              <a:ext cx="1110960" cy="67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70200" rIns="70200" tIns="35280" bIns="3528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00" spc="-1" strike="noStrike">
                  <a:solidFill>
                    <a:srgbClr val="f3f3f3"/>
                  </a:solidFill>
                  <a:latin typeface="Jost Light"/>
                  <a:ea typeface="Jost Light"/>
                </a:rPr>
                <a:t>Alert/ Notification (Email &amp; Mobile)</a:t>
              </a:r>
              <a:endParaRPr b="0" lang="en-US" sz="1000" spc="-1" strike="noStrike">
                <a:latin typeface="Arial"/>
              </a:endParaRPr>
            </a:p>
          </p:txBody>
        </p:sp>
        <p:grpSp>
          <p:nvGrpSpPr>
            <p:cNvPr id="188" name="Group 19"/>
            <p:cNvGrpSpPr/>
            <p:nvPr/>
          </p:nvGrpSpPr>
          <p:grpSpPr>
            <a:xfrm>
              <a:off x="9049320" y="3981960"/>
              <a:ext cx="665640" cy="674280"/>
              <a:chOff x="9049320" y="3981960"/>
              <a:chExt cx="665640" cy="674280"/>
            </a:xfrm>
          </p:grpSpPr>
          <p:sp>
            <p:nvSpPr>
              <p:cNvPr id="189" name="CustomShape 20"/>
              <p:cNvSpPr/>
              <p:nvPr/>
            </p:nvSpPr>
            <p:spPr>
              <a:xfrm>
                <a:off x="9049320" y="3981960"/>
                <a:ext cx="665640" cy="674280"/>
              </a:xfrm>
              <a:prstGeom prst="ellipse">
                <a:avLst/>
              </a:prstGeom>
              <a:solidFill>
                <a:srgbClr val="00c3b1"/>
              </a:solidFill>
              <a:ln w="58680">
                <a:solidFill>
                  <a:srgbClr val="0c343d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pic>
            <p:nvPicPr>
              <p:cNvPr id="190" name="Google Shape;403;p44" descr="A close up of a sign&#10;&#10;Description automatically generated"/>
              <p:cNvPicPr/>
              <p:nvPr/>
            </p:nvPicPr>
            <p:blipFill>
              <a:blip r:embed="rId4"/>
              <a:stretch/>
            </p:blipFill>
            <p:spPr>
              <a:xfrm>
                <a:off x="9196200" y="4084200"/>
                <a:ext cx="444960" cy="451080"/>
              </a:xfrm>
              <a:prstGeom prst="rect">
                <a:avLst/>
              </a:prstGeom>
              <a:ln>
                <a:noFill/>
              </a:ln>
            </p:spPr>
          </p:pic>
        </p:grpSp>
      </p:grpSp>
      <p:pic>
        <p:nvPicPr>
          <p:cNvPr id="191" name="Google Shape;404;p44" descr=""/>
          <p:cNvPicPr/>
          <p:nvPr/>
        </p:nvPicPr>
        <p:blipFill>
          <a:blip r:embed="rId5"/>
          <a:stretch/>
        </p:blipFill>
        <p:spPr>
          <a:xfrm>
            <a:off x="718920" y="4280760"/>
            <a:ext cx="643680" cy="643680"/>
          </a:xfrm>
          <a:prstGeom prst="rect">
            <a:avLst/>
          </a:prstGeom>
          <a:ln>
            <a:noFill/>
          </a:ln>
        </p:spPr>
      </p:pic>
      <p:sp>
        <p:nvSpPr>
          <p:cNvPr id="192" name="CustomShape 21"/>
          <p:cNvSpPr/>
          <p:nvPr/>
        </p:nvSpPr>
        <p:spPr>
          <a:xfrm flipH="1" rot="10800000">
            <a:off x="1362960" y="2996640"/>
            <a:ext cx="1812240" cy="1606320"/>
          </a:xfrm>
          <a:prstGeom prst="curvedConnector3">
            <a:avLst>
              <a:gd name="adj1" fmla="val 49996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193" name="Google Shape;406;p44" descr=""/>
          <p:cNvPicPr/>
          <p:nvPr/>
        </p:nvPicPr>
        <p:blipFill>
          <a:blip r:embed="rId6"/>
          <a:stretch/>
        </p:blipFill>
        <p:spPr>
          <a:xfrm>
            <a:off x="718920" y="2739960"/>
            <a:ext cx="643680" cy="643680"/>
          </a:xfrm>
          <a:prstGeom prst="rect">
            <a:avLst/>
          </a:prstGeom>
          <a:ln>
            <a:noFill/>
          </a:ln>
        </p:spPr>
      </p:pic>
      <p:sp>
        <p:nvSpPr>
          <p:cNvPr id="194" name="CustomShape 22"/>
          <p:cNvSpPr/>
          <p:nvPr/>
        </p:nvSpPr>
        <p:spPr>
          <a:xfrm flipH="1" rot="10800000">
            <a:off x="1363320" y="2996640"/>
            <a:ext cx="1812240" cy="65520"/>
          </a:xfrm>
          <a:prstGeom prst="curvedConnector3">
            <a:avLst>
              <a:gd name="adj1" fmla="val 49996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23"/>
          <p:cNvSpPr/>
          <p:nvPr/>
        </p:nvSpPr>
        <p:spPr>
          <a:xfrm flipH="1" rot="10800000">
            <a:off x="8426880" y="3780720"/>
            <a:ext cx="285480" cy="17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960">
            <a:solidFill>
              <a:srgbClr val="e7e6e6"/>
            </a:solidFill>
            <a:prstDash val="dot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CustomShape 24"/>
          <p:cNvSpPr/>
          <p:nvPr/>
        </p:nvSpPr>
        <p:spPr>
          <a:xfrm>
            <a:off x="5172120" y="2116440"/>
            <a:ext cx="3254760" cy="3363120"/>
          </a:xfrm>
          <a:prstGeom prst="rect">
            <a:avLst/>
          </a:prstGeom>
          <a:noFill/>
          <a:ln w="34920">
            <a:solidFill>
              <a:srgbClr val="eeac5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7" name="CustomShape 25"/>
          <p:cNvSpPr/>
          <p:nvPr/>
        </p:nvSpPr>
        <p:spPr>
          <a:xfrm>
            <a:off x="8712720" y="2168640"/>
            <a:ext cx="1334520" cy="3223080"/>
          </a:xfrm>
          <a:prstGeom prst="rect">
            <a:avLst/>
          </a:prstGeom>
          <a:noFill/>
          <a:ln w="34920">
            <a:solidFill>
              <a:srgbClr val="4472c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CustomShape 26"/>
          <p:cNvSpPr/>
          <p:nvPr/>
        </p:nvSpPr>
        <p:spPr>
          <a:xfrm>
            <a:off x="5334480" y="3910320"/>
            <a:ext cx="2929680" cy="486360"/>
          </a:xfrm>
          <a:prstGeom prst="rect">
            <a:avLst/>
          </a:prstGeom>
          <a:solidFill>
            <a:srgbClr val="cddade"/>
          </a:solidFill>
          <a:ln w="9000">
            <a:solidFill>
              <a:srgbClr val="5b9bd5"/>
            </a:solidFill>
            <a:round/>
          </a:ln>
          <a:effectLst>
            <a:outerShdw algn="tl" blurRad="46507" dir="2700000" dist="34619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83880" rIns="83880" tIns="41760" bIns="4176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70" spc="-1" strike="noStrike">
                <a:solidFill>
                  <a:srgbClr val="44546a"/>
                </a:solidFill>
                <a:latin typeface="Jost Medium"/>
                <a:ea typeface="Jost Medium"/>
              </a:rPr>
              <a:t>Safety Glove Detection</a:t>
            </a:r>
            <a:endParaRPr b="0" lang="en-US" sz="1470" spc="-1" strike="noStrike">
              <a:latin typeface="Arial"/>
            </a:endParaRPr>
          </a:p>
        </p:txBody>
      </p:sp>
      <p:sp>
        <p:nvSpPr>
          <p:cNvPr id="199" name="CustomShape 27"/>
          <p:cNvSpPr/>
          <p:nvPr/>
        </p:nvSpPr>
        <p:spPr>
          <a:xfrm>
            <a:off x="5334480" y="4720680"/>
            <a:ext cx="2929680" cy="486360"/>
          </a:xfrm>
          <a:prstGeom prst="rect">
            <a:avLst/>
          </a:prstGeom>
          <a:solidFill>
            <a:srgbClr val="cddade"/>
          </a:solidFill>
          <a:ln w="9000">
            <a:solidFill>
              <a:srgbClr val="5b9bd5"/>
            </a:solidFill>
            <a:round/>
          </a:ln>
          <a:effectLst>
            <a:outerShdw algn="tl" blurRad="46507" dir="2700000" dist="34619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83880" rIns="83880" tIns="41760" bIns="4176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70" spc="-1" strike="noStrike">
                <a:solidFill>
                  <a:srgbClr val="44546a"/>
                </a:solidFill>
                <a:latin typeface="Jost Medium"/>
                <a:ea typeface="Jost Medium"/>
              </a:rPr>
              <a:t>Fire and Smoke Detection</a:t>
            </a:r>
            <a:endParaRPr b="0" lang="en-US" sz="1470" spc="-1" strike="noStrike">
              <a:latin typeface="Arial"/>
            </a:endParaRPr>
          </a:p>
        </p:txBody>
      </p:sp>
      <p:sp>
        <p:nvSpPr>
          <p:cNvPr id="200" name="CustomShape 28"/>
          <p:cNvSpPr/>
          <p:nvPr/>
        </p:nvSpPr>
        <p:spPr>
          <a:xfrm>
            <a:off x="5342760" y="3105360"/>
            <a:ext cx="2929680" cy="486360"/>
          </a:xfrm>
          <a:prstGeom prst="rect">
            <a:avLst/>
          </a:prstGeom>
          <a:solidFill>
            <a:srgbClr val="cddade"/>
          </a:solidFill>
          <a:ln w="9000">
            <a:solidFill>
              <a:srgbClr val="5b9bd5"/>
            </a:solidFill>
            <a:round/>
          </a:ln>
          <a:effectLst>
            <a:outerShdw algn="tl" blurRad="46507" dir="2700000" dist="34619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83880" rIns="83880" tIns="41760" bIns="4176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70" spc="-1" strike="noStrike">
                <a:solidFill>
                  <a:srgbClr val="44546a"/>
                </a:solidFill>
                <a:latin typeface="Jost Medium"/>
                <a:ea typeface="Jost Medium"/>
              </a:rPr>
              <a:t>Safety Vest detection</a:t>
            </a:r>
            <a:endParaRPr b="0" lang="en-US" sz="1470" spc="-1" strike="noStrike">
              <a:latin typeface="Arial"/>
            </a:endParaRPr>
          </a:p>
        </p:txBody>
      </p:sp>
      <p:sp>
        <p:nvSpPr>
          <p:cNvPr id="201" name="CustomShape 29"/>
          <p:cNvSpPr/>
          <p:nvPr/>
        </p:nvSpPr>
        <p:spPr>
          <a:xfrm>
            <a:off x="5334480" y="2264040"/>
            <a:ext cx="2929680" cy="486360"/>
          </a:xfrm>
          <a:prstGeom prst="rect">
            <a:avLst/>
          </a:prstGeom>
          <a:solidFill>
            <a:srgbClr val="cddade"/>
          </a:solidFill>
          <a:ln w="9000">
            <a:solidFill>
              <a:srgbClr val="5b9bd5"/>
            </a:solidFill>
            <a:round/>
          </a:ln>
          <a:effectLst>
            <a:outerShdw algn="tl" blurRad="46507" dir="2700000" dist="34619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83880" rIns="83880" tIns="41760" bIns="4176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70" spc="-1" strike="noStrike">
                <a:solidFill>
                  <a:srgbClr val="44546a"/>
                </a:solidFill>
                <a:latin typeface="Jost Medium"/>
                <a:ea typeface="Jost Medium"/>
              </a:rPr>
              <a:t>Safety Helmet detection</a:t>
            </a:r>
            <a:endParaRPr b="0" lang="en-US" sz="147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23440" y="163080"/>
            <a:ext cx="11140560" cy="54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000" spc="-1" strike="noStrike" u="sng">
                <a:solidFill>
                  <a:srgbClr val="f3f3f3"/>
                </a:solidFill>
                <a:uFillTx/>
                <a:latin typeface="Jost"/>
                <a:ea typeface="Jost"/>
              </a:rPr>
              <a:t>On Premise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93960" y="6526440"/>
            <a:ext cx="478512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i="1" lang="en-US" sz="1200" spc="-1" strike="noStrike">
                <a:solidFill>
                  <a:srgbClr val="f3f3f3"/>
                </a:solidFill>
                <a:latin typeface="Arial"/>
                <a:ea typeface="Arial"/>
              </a:rPr>
              <a:t>**Camera minimum requirement: 1080p@25 fps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04" name="CustomShape 3"/>
          <p:cNvSpPr/>
          <p:nvPr/>
        </p:nvSpPr>
        <p:spPr>
          <a:xfrm flipH="1" rot="10800000">
            <a:off x="3203640" y="3108960"/>
            <a:ext cx="2719800" cy="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3f3f3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05" name="Google Shape;432;p46" descr=""/>
          <p:cNvPicPr/>
          <p:nvPr/>
        </p:nvPicPr>
        <p:blipFill>
          <a:blip r:embed="rId1"/>
          <a:stretch/>
        </p:blipFill>
        <p:spPr>
          <a:xfrm>
            <a:off x="2301840" y="2659320"/>
            <a:ext cx="901800" cy="901800"/>
          </a:xfrm>
          <a:prstGeom prst="rect">
            <a:avLst/>
          </a:prstGeom>
          <a:ln>
            <a:noFill/>
          </a:ln>
        </p:spPr>
      </p:pic>
      <p:sp>
        <p:nvSpPr>
          <p:cNvPr id="206" name="CustomShape 4"/>
          <p:cNvSpPr/>
          <p:nvPr/>
        </p:nvSpPr>
        <p:spPr>
          <a:xfrm>
            <a:off x="1939680" y="3481200"/>
            <a:ext cx="1626480" cy="63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Network Video Recorder</a:t>
            </a:r>
            <a:endParaRPr b="0" lang="en-US" sz="12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(NVR)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207" name="Google Shape;434;p46" descr=""/>
          <p:cNvPicPr/>
          <p:nvPr/>
        </p:nvPicPr>
        <p:blipFill>
          <a:blip r:embed="rId2"/>
          <a:stretch/>
        </p:blipFill>
        <p:spPr>
          <a:xfrm>
            <a:off x="754200" y="2207880"/>
            <a:ext cx="643680" cy="643680"/>
          </a:xfrm>
          <a:prstGeom prst="rect">
            <a:avLst/>
          </a:prstGeom>
          <a:ln>
            <a:noFill/>
          </a:ln>
        </p:spPr>
      </p:pic>
      <p:pic>
        <p:nvPicPr>
          <p:cNvPr id="208" name="Google Shape;435;p46" descr=""/>
          <p:cNvPicPr/>
          <p:nvPr/>
        </p:nvPicPr>
        <p:blipFill>
          <a:blip r:embed="rId3"/>
          <a:stretch/>
        </p:blipFill>
        <p:spPr>
          <a:xfrm>
            <a:off x="754560" y="5570280"/>
            <a:ext cx="717120" cy="717120"/>
          </a:xfrm>
          <a:prstGeom prst="rect">
            <a:avLst/>
          </a:prstGeom>
          <a:ln>
            <a:noFill/>
          </a:ln>
        </p:spPr>
      </p:pic>
      <p:sp>
        <p:nvSpPr>
          <p:cNvPr id="209" name="CustomShape 5"/>
          <p:cNvSpPr/>
          <p:nvPr/>
        </p:nvSpPr>
        <p:spPr>
          <a:xfrm>
            <a:off x="1398600" y="2529720"/>
            <a:ext cx="903240" cy="580320"/>
          </a:xfrm>
          <a:prstGeom prst="curvedConnector3">
            <a:avLst>
              <a:gd name="adj1" fmla="val 49996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CustomShape 6"/>
          <p:cNvSpPr/>
          <p:nvPr/>
        </p:nvSpPr>
        <p:spPr>
          <a:xfrm flipH="1" rot="10800000">
            <a:off x="1470960" y="3110760"/>
            <a:ext cx="829800" cy="2818080"/>
          </a:xfrm>
          <a:prstGeom prst="curvedConnector3">
            <a:avLst>
              <a:gd name="adj1" fmla="val 50003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CustomShape 7"/>
          <p:cNvSpPr/>
          <p:nvPr/>
        </p:nvSpPr>
        <p:spPr>
          <a:xfrm>
            <a:off x="2953440" y="3180600"/>
            <a:ext cx="135576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RTSP Links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12" name="CustomShape 8"/>
          <p:cNvSpPr/>
          <p:nvPr/>
        </p:nvSpPr>
        <p:spPr>
          <a:xfrm>
            <a:off x="6068160" y="1648800"/>
            <a:ext cx="1594800" cy="33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f3f3f3"/>
                </a:solidFill>
                <a:latin typeface="Jost Light"/>
                <a:ea typeface="Jost Light"/>
              </a:rPr>
              <a:t>On-premise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CustomShape 9"/>
          <p:cNvSpPr/>
          <p:nvPr/>
        </p:nvSpPr>
        <p:spPr>
          <a:xfrm>
            <a:off x="6008040" y="1398600"/>
            <a:ext cx="4510080" cy="4888800"/>
          </a:xfrm>
          <a:prstGeom prst="rect">
            <a:avLst/>
          </a:prstGeom>
          <a:noFill/>
          <a:ln w="1908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14" name="Group 10"/>
          <p:cNvGrpSpPr/>
          <p:nvPr/>
        </p:nvGrpSpPr>
        <p:grpSpPr>
          <a:xfrm>
            <a:off x="6120360" y="2134440"/>
            <a:ext cx="901800" cy="1661040"/>
            <a:chOff x="6120360" y="2134440"/>
            <a:chExt cx="901800" cy="1661040"/>
          </a:xfrm>
        </p:grpSpPr>
        <p:sp>
          <p:nvSpPr>
            <p:cNvPr id="215" name="CustomShape 11"/>
            <p:cNvSpPr/>
            <p:nvPr/>
          </p:nvSpPr>
          <p:spPr>
            <a:xfrm>
              <a:off x="6181920" y="2134440"/>
              <a:ext cx="779760" cy="1371960"/>
            </a:xfrm>
            <a:prstGeom prst="rect">
              <a:avLst/>
            </a:prstGeom>
            <a:solidFill>
              <a:srgbClr val="ffffff"/>
            </a:solidFill>
            <a:ln w="25200">
              <a:solidFill>
                <a:srgbClr val="44546a"/>
              </a:solidFill>
              <a:round/>
            </a:ln>
            <a:effectLst>
              <a:outerShdw algn="tl" blurRad="33802" dir="2700000" dist="24946" rotWithShape="0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16" name="CustomShape 12"/>
            <p:cNvSpPr/>
            <p:nvPr/>
          </p:nvSpPr>
          <p:spPr>
            <a:xfrm>
              <a:off x="6120360" y="3085920"/>
              <a:ext cx="901800" cy="709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0840" rIns="60840" tIns="30240" bIns="3024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70" spc="-1" strike="noStrike">
                  <a:solidFill>
                    <a:srgbClr val="000000"/>
                  </a:solidFill>
                  <a:latin typeface="Jost Light"/>
                  <a:ea typeface="Jost Light"/>
                </a:rPr>
                <a:t>AI Inference</a:t>
              </a:r>
              <a:endParaRPr b="0" lang="en-US" sz="107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70" spc="-1" strike="noStrike">
                  <a:solidFill>
                    <a:srgbClr val="000000"/>
                  </a:solidFill>
                  <a:latin typeface="Jost Light"/>
                  <a:ea typeface="Jost Light"/>
                </a:rPr>
                <a:t>Workstation</a:t>
              </a:r>
              <a:endParaRPr b="0" lang="en-US" sz="1070" spc="-1" strike="noStrike">
                <a:latin typeface="Arial"/>
              </a:endParaRPr>
            </a:p>
          </p:txBody>
        </p:sp>
        <p:pic>
          <p:nvPicPr>
            <p:cNvPr id="217" name="Google Shape;444;p46" descr="Computer case cartoon icon Royalty Free Vector Image"/>
            <p:cNvPicPr/>
            <p:nvPr/>
          </p:nvPicPr>
          <p:blipFill>
            <a:blip r:embed="rId4"/>
            <a:srcRect l="12497" t="-92" r="14501" b="11778"/>
            <a:stretch/>
          </p:blipFill>
          <p:spPr>
            <a:xfrm>
              <a:off x="6229080" y="2182320"/>
              <a:ext cx="705960" cy="92232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18" name="Group 13"/>
          <p:cNvGrpSpPr/>
          <p:nvPr/>
        </p:nvGrpSpPr>
        <p:grpSpPr>
          <a:xfrm>
            <a:off x="6133680" y="4227120"/>
            <a:ext cx="901800" cy="1499040"/>
            <a:chOff x="6133680" y="4227120"/>
            <a:chExt cx="901800" cy="1499040"/>
          </a:xfrm>
        </p:grpSpPr>
        <p:sp>
          <p:nvSpPr>
            <p:cNvPr id="219" name="CustomShape 14"/>
            <p:cNvSpPr/>
            <p:nvPr/>
          </p:nvSpPr>
          <p:spPr>
            <a:xfrm>
              <a:off x="6195240" y="4227120"/>
              <a:ext cx="779760" cy="1371960"/>
            </a:xfrm>
            <a:prstGeom prst="rect">
              <a:avLst/>
            </a:prstGeom>
            <a:solidFill>
              <a:srgbClr val="ffffff"/>
            </a:solidFill>
            <a:ln w="25200">
              <a:solidFill>
                <a:srgbClr val="44546a"/>
              </a:solidFill>
              <a:round/>
            </a:ln>
            <a:effectLst>
              <a:outerShdw algn="tl" blurRad="33802" dir="2700000" dist="24946" rotWithShape="0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20" name="CustomShape 15"/>
            <p:cNvSpPr/>
            <p:nvPr/>
          </p:nvSpPr>
          <p:spPr>
            <a:xfrm>
              <a:off x="6133680" y="5178960"/>
              <a:ext cx="901800" cy="547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0840" rIns="60840" tIns="30240" bIns="3024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70" spc="-1" strike="noStrike">
                  <a:solidFill>
                    <a:srgbClr val="000000"/>
                  </a:solidFill>
                  <a:latin typeface="Jost Light"/>
                  <a:ea typeface="Jost Light"/>
                </a:rPr>
                <a:t>AI Training</a:t>
              </a:r>
              <a:endParaRPr b="0" lang="en-US" sz="107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70" spc="-1" strike="noStrike">
                  <a:solidFill>
                    <a:srgbClr val="000000"/>
                  </a:solidFill>
                  <a:latin typeface="Jost Light"/>
                  <a:ea typeface="Jost Light"/>
                </a:rPr>
                <a:t>Workstation</a:t>
              </a:r>
              <a:endParaRPr b="0" lang="en-US" sz="1070" spc="-1" strike="noStrike">
                <a:latin typeface="Arial"/>
              </a:endParaRPr>
            </a:p>
          </p:txBody>
        </p:sp>
        <p:pic>
          <p:nvPicPr>
            <p:cNvPr id="221" name="Google Shape;448;p46" descr="Computer case cartoon icon Royalty Free Vector Image"/>
            <p:cNvPicPr/>
            <p:nvPr/>
          </p:nvPicPr>
          <p:blipFill>
            <a:blip r:embed="rId5"/>
            <a:srcRect l="12497" t="-92" r="14501" b="11778"/>
            <a:stretch/>
          </p:blipFill>
          <p:spPr>
            <a:xfrm>
              <a:off x="6242400" y="4275360"/>
              <a:ext cx="705960" cy="92232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22" name="Group 16"/>
          <p:cNvGrpSpPr/>
          <p:nvPr/>
        </p:nvGrpSpPr>
        <p:grpSpPr>
          <a:xfrm>
            <a:off x="8521920" y="2429640"/>
            <a:ext cx="1110600" cy="1172880"/>
            <a:chOff x="8521920" y="2429640"/>
            <a:chExt cx="1110600" cy="1172880"/>
          </a:xfrm>
        </p:grpSpPr>
        <p:grpSp>
          <p:nvGrpSpPr>
            <p:cNvPr id="223" name="Group 17"/>
            <p:cNvGrpSpPr/>
            <p:nvPr/>
          </p:nvGrpSpPr>
          <p:grpSpPr>
            <a:xfrm>
              <a:off x="8723160" y="2429640"/>
              <a:ext cx="708120" cy="708120"/>
              <a:chOff x="8723160" y="2429640"/>
              <a:chExt cx="708120" cy="708120"/>
            </a:xfrm>
          </p:grpSpPr>
          <p:sp>
            <p:nvSpPr>
              <p:cNvPr id="224" name="CustomShape 18"/>
              <p:cNvSpPr/>
              <p:nvPr/>
            </p:nvSpPr>
            <p:spPr>
              <a:xfrm>
                <a:off x="8723160" y="2429640"/>
                <a:ext cx="708120" cy="708120"/>
              </a:xfrm>
              <a:prstGeom prst="ellipse">
                <a:avLst/>
              </a:prstGeom>
              <a:solidFill>
                <a:srgbClr val="00c3b1"/>
              </a:solidFill>
              <a:ln w="56520">
                <a:solidFill>
                  <a:srgbClr val="0c343d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pic>
            <p:nvPicPr>
              <p:cNvPr id="225" name="Google Shape;452;p46" descr=""/>
              <p:cNvPicPr/>
              <p:nvPr/>
            </p:nvPicPr>
            <p:blipFill>
              <a:blip r:embed="rId6"/>
              <a:stretch/>
            </p:blipFill>
            <p:spPr>
              <a:xfrm>
                <a:off x="8858160" y="2551680"/>
                <a:ext cx="462240" cy="462240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226" name="CustomShape 19"/>
            <p:cNvSpPr/>
            <p:nvPr/>
          </p:nvSpPr>
          <p:spPr>
            <a:xfrm>
              <a:off x="8521920" y="3229920"/>
              <a:ext cx="1110600" cy="372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7680" rIns="67680" tIns="33840" bIns="3384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00" spc="-1" strike="noStrike">
                  <a:solidFill>
                    <a:srgbClr val="f3f3f3"/>
                  </a:solidFill>
                  <a:latin typeface="Jost Light"/>
                  <a:ea typeface="Jost Light"/>
                </a:rPr>
                <a:t>Localizes Dashboard</a:t>
              </a:r>
              <a:endParaRPr b="0" lang="en-US" sz="1000" spc="-1" strike="noStrike">
                <a:latin typeface="Arial"/>
              </a:endParaRPr>
            </a:p>
          </p:txBody>
        </p:sp>
      </p:grpSp>
      <p:sp>
        <p:nvSpPr>
          <p:cNvPr id="227" name="CustomShape 20"/>
          <p:cNvSpPr/>
          <p:nvPr/>
        </p:nvSpPr>
        <p:spPr>
          <a:xfrm>
            <a:off x="4186080" y="4932360"/>
            <a:ext cx="1269720" cy="61524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viAct’s AI Engineer</a:t>
            </a:r>
            <a:endParaRPr b="0" lang="en-US" sz="10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Continuous training of AI model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28" name="CustomShape 21"/>
          <p:cNvSpPr/>
          <p:nvPr/>
        </p:nvSpPr>
        <p:spPr>
          <a:xfrm>
            <a:off x="4432320" y="4435560"/>
            <a:ext cx="71712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9" name="CustomShape 22"/>
          <p:cNvSpPr/>
          <p:nvPr/>
        </p:nvSpPr>
        <p:spPr>
          <a:xfrm>
            <a:off x="4974120" y="5294880"/>
            <a:ext cx="1195920" cy="15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6d9ee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23"/>
          <p:cNvSpPr/>
          <p:nvPr/>
        </p:nvSpPr>
        <p:spPr>
          <a:xfrm>
            <a:off x="5399280" y="5200200"/>
            <a:ext cx="768240" cy="16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VPN Access 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231" name="CustomShape 24"/>
          <p:cNvSpPr/>
          <p:nvPr/>
        </p:nvSpPr>
        <p:spPr>
          <a:xfrm>
            <a:off x="6572160" y="3506760"/>
            <a:ext cx="12960" cy="720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3c78d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ustomShape 25"/>
          <p:cNvSpPr/>
          <p:nvPr/>
        </p:nvSpPr>
        <p:spPr>
          <a:xfrm>
            <a:off x="5957640" y="3610080"/>
            <a:ext cx="617760" cy="27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Update AI Models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233" name="CustomShape 26"/>
          <p:cNvSpPr/>
          <p:nvPr/>
        </p:nvSpPr>
        <p:spPr>
          <a:xfrm>
            <a:off x="6481800" y="3554280"/>
            <a:ext cx="1225800" cy="38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Raw video clips, detection logs, metadata for model training</a:t>
            </a:r>
            <a:endParaRPr b="0" lang="en-US" sz="800" spc="-1" strike="noStrike">
              <a:latin typeface="Arial"/>
            </a:endParaRPr>
          </a:p>
        </p:txBody>
      </p:sp>
      <p:grpSp>
        <p:nvGrpSpPr>
          <p:cNvPr id="234" name="Group 27"/>
          <p:cNvGrpSpPr/>
          <p:nvPr/>
        </p:nvGrpSpPr>
        <p:grpSpPr>
          <a:xfrm>
            <a:off x="8525880" y="3952440"/>
            <a:ext cx="1110960" cy="1438560"/>
            <a:chOff x="8525880" y="3952440"/>
            <a:chExt cx="1110960" cy="1438560"/>
          </a:xfrm>
        </p:grpSpPr>
        <p:sp>
          <p:nvSpPr>
            <p:cNvPr id="235" name="CustomShape 28"/>
            <p:cNvSpPr/>
            <p:nvPr/>
          </p:nvSpPr>
          <p:spPr>
            <a:xfrm>
              <a:off x="8525880" y="4711680"/>
              <a:ext cx="1110960" cy="67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70200" rIns="70200" tIns="35280" bIns="3528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00" spc="-1" strike="noStrike">
                  <a:solidFill>
                    <a:srgbClr val="f3f3f3"/>
                  </a:solidFill>
                  <a:latin typeface="Jost Light"/>
                  <a:ea typeface="Jost Light"/>
                </a:rPr>
                <a:t>Alert/ Notification (Email &amp; Mobile)</a:t>
              </a:r>
              <a:endParaRPr b="0" lang="en-US" sz="1000" spc="-1" strike="noStrike">
                <a:latin typeface="Arial"/>
              </a:endParaRPr>
            </a:p>
          </p:txBody>
        </p:sp>
        <p:grpSp>
          <p:nvGrpSpPr>
            <p:cNvPr id="236" name="Group 29"/>
            <p:cNvGrpSpPr/>
            <p:nvPr/>
          </p:nvGrpSpPr>
          <p:grpSpPr>
            <a:xfrm>
              <a:off x="8749080" y="3952440"/>
              <a:ext cx="665640" cy="674280"/>
              <a:chOff x="8749080" y="3952440"/>
              <a:chExt cx="665640" cy="674280"/>
            </a:xfrm>
          </p:grpSpPr>
          <p:sp>
            <p:nvSpPr>
              <p:cNvPr id="237" name="CustomShape 30"/>
              <p:cNvSpPr/>
              <p:nvPr/>
            </p:nvSpPr>
            <p:spPr>
              <a:xfrm>
                <a:off x="8749080" y="3952440"/>
                <a:ext cx="665640" cy="674280"/>
              </a:xfrm>
              <a:prstGeom prst="ellipse">
                <a:avLst/>
              </a:prstGeom>
              <a:solidFill>
                <a:srgbClr val="00c3b1"/>
              </a:solidFill>
              <a:ln w="58680">
                <a:solidFill>
                  <a:srgbClr val="0c343d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pic>
            <p:nvPicPr>
              <p:cNvPr id="238" name="Google Shape;465;p46" descr="A close up of a sign&#10;&#10;Description automatically generated"/>
              <p:cNvPicPr/>
              <p:nvPr/>
            </p:nvPicPr>
            <p:blipFill>
              <a:blip r:embed="rId7"/>
              <a:stretch/>
            </p:blipFill>
            <p:spPr>
              <a:xfrm>
                <a:off x="8895960" y="4054320"/>
                <a:ext cx="444960" cy="451080"/>
              </a:xfrm>
              <a:prstGeom prst="rect">
                <a:avLst/>
              </a:prstGeom>
              <a:ln>
                <a:noFill/>
              </a:ln>
            </p:spPr>
          </p:pic>
        </p:grpSp>
      </p:grpSp>
      <p:sp>
        <p:nvSpPr>
          <p:cNvPr id="239" name="CustomShape 31"/>
          <p:cNvSpPr/>
          <p:nvPr/>
        </p:nvSpPr>
        <p:spPr>
          <a:xfrm>
            <a:off x="8610480" y="2335320"/>
            <a:ext cx="1008720" cy="2763000"/>
          </a:xfrm>
          <a:prstGeom prst="rect">
            <a:avLst/>
          </a:prstGeom>
          <a:noFill/>
          <a:ln w="38160">
            <a:solidFill>
              <a:srgbClr val="fefef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32"/>
          <p:cNvSpPr/>
          <p:nvPr/>
        </p:nvSpPr>
        <p:spPr>
          <a:xfrm flipH="1" rot="10800000">
            <a:off x="6935760" y="2635920"/>
            <a:ext cx="2257920" cy="7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3c78d8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33"/>
          <p:cNvSpPr/>
          <p:nvPr/>
        </p:nvSpPr>
        <p:spPr>
          <a:xfrm>
            <a:off x="7068240" y="2402640"/>
            <a:ext cx="1269720" cy="5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15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API</a:t>
            </a:r>
            <a:endParaRPr b="0" lang="en-US" sz="8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 </a:t>
            </a: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AI Detection results, event alerts, processed metadata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242" name="CustomShape 34"/>
          <p:cNvSpPr/>
          <p:nvPr/>
        </p:nvSpPr>
        <p:spPr>
          <a:xfrm>
            <a:off x="10439640" y="2396160"/>
            <a:ext cx="1195920" cy="52812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HSE Manager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43" name="CustomShape 35"/>
          <p:cNvSpPr/>
          <p:nvPr/>
        </p:nvSpPr>
        <p:spPr>
          <a:xfrm>
            <a:off x="10630800" y="1859400"/>
            <a:ext cx="71712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CustomShape 36"/>
          <p:cNvSpPr/>
          <p:nvPr/>
        </p:nvSpPr>
        <p:spPr>
          <a:xfrm flipH="1">
            <a:off x="9633600" y="2660400"/>
            <a:ext cx="774360" cy="12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4a86e8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CustomShape 37"/>
          <p:cNvSpPr/>
          <p:nvPr/>
        </p:nvSpPr>
        <p:spPr>
          <a:xfrm>
            <a:off x="4203000" y="1988640"/>
            <a:ext cx="1195920" cy="55368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viAct’s AI Engineer</a:t>
            </a:r>
            <a:endParaRPr b="0" lang="en-US" sz="10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Deploy AI model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46" name="CustomShape 38"/>
          <p:cNvSpPr/>
          <p:nvPr/>
        </p:nvSpPr>
        <p:spPr>
          <a:xfrm>
            <a:off x="4467600" y="1451520"/>
            <a:ext cx="64368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CustomShape 39"/>
          <p:cNvSpPr/>
          <p:nvPr/>
        </p:nvSpPr>
        <p:spPr>
          <a:xfrm flipH="1" rot="10800000">
            <a:off x="5378760" y="2246760"/>
            <a:ext cx="808200" cy="2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6d9ee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8" name="CustomShape 40"/>
          <p:cNvSpPr/>
          <p:nvPr/>
        </p:nvSpPr>
        <p:spPr>
          <a:xfrm>
            <a:off x="370800" y="1960560"/>
            <a:ext cx="16264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Up to 100 Cameras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49" name="CustomShape 41"/>
          <p:cNvSpPr/>
          <p:nvPr/>
        </p:nvSpPr>
        <p:spPr>
          <a:xfrm>
            <a:off x="5399280" y="2032200"/>
            <a:ext cx="768240" cy="16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VPN Access </a:t>
            </a:r>
            <a:endParaRPr b="0" lang="en-US" sz="800" spc="-1" strike="noStrike">
              <a:latin typeface="Arial"/>
            </a:endParaRPr>
          </a:p>
        </p:txBody>
      </p:sp>
      <p:pic>
        <p:nvPicPr>
          <p:cNvPr id="250" name="Google Shape;477;p46" descr=""/>
          <p:cNvPicPr/>
          <p:nvPr/>
        </p:nvPicPr>
        <p:blipFill>
          <a:blip r:embed="rId8"/>
          <a:stretch/>
        </p:blipFill>
        <p:spPr>
          <a:xfrm>
            <a:off x="754200" y="4464360"/>
            <a:ext cx="717120" cy="717120"/>
          </a:xfrm>
          <a:prstGeom prst="rect">
            <a:avLst/>
          </a:prstGeom>
          <a:ln>
            <a:noFill/>
          </a:ln>
        </p:spPr>
      </p:pic>
      <p:sp>
        <p:nvSpPr>
          <p:cNvPr id="251" name="CustomShape 42"/>
          <p:cNvSpPr/>
          <p:nvPr/>
        </p:nvSpPr>
        <p:spPr>
          <a:xfrm flipH="1" rot="10800000">
            <a:off x="1470960" y="3110760"/>
            <a:ext cx="829800" cy="1712160"/>
          </a:xfrm>
          <a:prstGeom prst="curvedConnector3">
            <a:avLst>
              <a:gd name="adj1" fmla="val 50005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252" name="Google Shape;479;p46" descr=""/>
          <p:cNvPicPr/>
          <p:nvPr/>
        </p:nvPicPr>
        <p:blipFill>
          <a:blip r:embed="rId9"/>
          <a:stretch/>
        </p:blipFill>
        <p:spPr>
          <a:xfrm>
            <a:off x="754200" y="3358080"/>
            <a:ext cx="717120" cy="717120"/>
          </a:xfrm>
          <a:prstGeom prst="rect">
            <a:avLst/>
          </a:prstGeom>
          <a:ln>
            <a:noFill/>
          </a:ln>
        </p:spPr>
      </p:pic>
      <p:sp>
        <p:nvSpPr>
          <p:cNvPr id="253" name="CustomShape 43"/>
          <p:cNvSpPr/>
          <p:nvPr/>
        </p:nvSpPr>
        <p:spPr>
          <a:xfrm flipH="1" rot="10800000">
            <a:off x="1470960" y="3111120"/>
            <a:ext cx="829800" cy="605880"/>
          </a:xfrm>
          <a:prstGeom prst="curvedConnector3">
            <a:avLst>
              <a:gd name="adj1" fmla="val 50005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CustomShape 44"/>
          <p:cNvSpPr/>
          <p:nvPr/>
        </p:nvSpPr>
        <p:spPr>
          <a:xfrm>
            <a:off x="842760" y="2815200"/>
            <a:ext cx="808200" cy="33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Calibri"/>
                <a:ea typeface="Calibri"/>
              </a:rPr>
              <a:t>…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55" name="CustomShape 45"/>
          <p:cNvSpPr/>
          <p:nvPr/>
        </p:nvSpPr>
        <p:spPr>
          <a:xfrm>
            <a:off x="10567440" y="4380480"/>
            <a:ext cx="1195920" cy="55368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viAct’s Engineer</a:t>
            </a:r>
            <a:endParaRPr b="0" lang="en-US" sz="10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Deploy Dashboard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56" name="CustomShape 46"/>
          <p:cNvSpPr/>
          <p:nvPr/>
        </p:nvSpPr>
        <p:spPr>
          <a:xfrm>
            <a:off x="10832040" y="3843720"/>
            <a:ext cx="64368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47"/>
          <p:cNvSpPr/>
          <p:nvPr/>
        </p:nvSpPr>
        <p:spPr>
          <a:xfrm flipH="1">
            <a:off x="9636480" y="4622040"/>
            <a:ext cx="911160" cy="6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4a86e8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CustomShape 48"/>
          <p:cNvSpPr/>
          <p:nvPr/>
        </p:nvSpPr>
        <p:spPr>
          <a:xfrm>
            <a:off x="9862560" y="4572720"/>
            <a:ext cx="768240" cy="16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VPN Access 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259" name="CustomShape 49"/>
          <p:cNvSpPr/>
          <p:nvPr/>
        </p:nvSpPr>
        <p:spPr>
          <a:xfrm>
            <a:off x="231480" y="1422360"/>
            <a:ext cx="3860640" cy="4888800"/>
          </a:xfrm>
          <a:prstGeom prst="rect">
            <a:avLst/>
          </a:prstGeom>
          <a:noFill/>
          <a:ln w="1908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CustomShape 50"/>
          <p:cNvSpPr/>
          <p:nvPr/>
        </p:nvSpPr>
        <p:spPr>
          <a:xfrm>
            <a:off x="281520" y="1469520"/>
            <a:ext cx="1930680" cy="51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f3f3f3"/>
                </a:solidFill>
                <a:latin typeface="Jost Light"/>
                <a:ea typeface="Jost Light"/>
              </a:rPr>
              <a:t>On-site Infrastructure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185760" y="69120"/>
            <a:ext cx="11493720" cy="112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400" spc="-1" strike="noStrike" u="sng">
                <a:solidFill>
                  <a:srgbClr val="f3f3f3"/>
                </a:solidFill>
                <a:uFillTx/>
                <a:latin typeface="Jost"/>
                <a:ea typeface="Jost"/>
              </a:rPr>
              <a:t>Hybrid (AI Interference at site, Dashboard + Training Cloud)</a:t>
            </a:r>
            <a:endParaRPr b="0" lang="en-US" sz="3400" spc="-1" strike="noStrike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93960" y="6526440"/>
            <a:ext cx="478512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i="1" lang="en-US" sz="1200" spc="-1" strike="noStrike">
                <a:solidFill>
                  <a:srgbClr val="f3f3f3"/>
                </a:solidFill>
                <a:latin typeface="Arial"/>
                <a:ea typeface="Arial"/>
              </a:rPr>
              <a:t>**Camera minimum requirement: 1080p@25 fps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63" name="CustomShape 3"/>
          <p:cNvSpPr/>
          <p:nvPr/>
        </p:nvSpPr>
        <p:spPr>
          <a:xfrm flipH="1" rot="10800000">
            <a:off x="4165920" y="2641680"/>
            <a:ext cx="1057320" cy="19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3f3f3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64" name="Google Shape;519;p49" descr=""/>
          <p:cNvPicPr/>
          <p:nvPr/>
        </p:nvPicPr>
        <p:blipFill>
          <a:blip r:embed="rId1"/>
          <a:stretch/>
        </p:blipFill>
        <p:spPr>
          <a:xfrm>
            <a:off x="3264120" y="2210040"/>
            <a:ext cx="901800" cy="901800"/>
          </a:xfrm>
          <a:prstGeom prst="rect">
            <a:avLst/>
          </a:prstGeom>
          <a:ln>
            <a:noFill/>
          </a:ln>
        </p:spPr>
      </p:pic>
      <p:sp>
        <p:nvSpPr>
          <p:cNvPr id="265" name="CustomShape 4"/>
          <p:cNvSpPr/>
          <p:nvPr/>
        </p:nvSpPr>
        <p:spPr>
          <a:xfrm>
            <a:off x="2963520" y="1653840"/>
            <a:ext cx="1626480" cy="63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Network Video Recorder</a:t>
            </a:r>
            <a:endParaRPr b="0" lang="en-US" sz="12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(NVR)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266" name="Google Shape;521;p49" descr=""/>
          <p:cNvPicPr/>
          <p:nvPr/>
        </p:nvPicPr>
        <p:blipFill>
          <a:blip r:embed="rId2"/>
          <a:stretch/>
        </p:blipFill>
        <p:spPr>
          <a:xfrm>
            <a:off x="904320" y="1730520"/>
            <a:ext cx="717120" cy="717120"/>
          </a:xfrm>
          <a:prstGeom prst="rect">
            <a:avLst/>
          </a:prstGeom>
          <a:ln>
            <a:noFill/>
          </a:ln>
        </p:spPr>
      </p:pic>
      <p:pic>
        <p:nvPicPr>
          <p:cNvPr id="267" name="Google Shape;522;p49" descr=""/>
          <p:cNvPicPr/>
          <p:nvPr/>
        </p:nvPicPr>
        <p:blipFill>
          <a:blip r:embed="rId3"/>
          <a:stretch/>
        </p:blipFill>
        <p:spPr>
          <a:xfrm>
            <a:off x="878400" y="3159360"/>
            <a:ext cx="717120" cy="717120"/>
          </a:xfrm>
          <a:prstGeom prst="rect">
            <a:avLst/>
          </a:prstGeom>
          <a:ln>
            <a:noFill/>
          </a:ln>
        </p:spPr>
      </p:pic>
      <p:sp>
        <p:nvSpPr>
          <p:cNvPr id="268" name="CustomShape 5"/>
          <p:cNvSpPr/>
          <p:nvPr/>
        </p:nvSpPr>
        <p:spPr>
          <a:xfrm>
            <a:off x="1621800" y="2089080"/>
            <a:ext cx="1641960" cy="571680"/>
          </a:xfrm>
          <a:prstGeom prst="curvedConnector3">
            <a:avLst>
              <a:gd name="adj1" fmla="val 50001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9" name="CustomShape 6"/>
          <p:cNvSpPr/>
          <p:nvPr/>
        </p:nvSpPr>
        <p:spPr>
          <a:xfrm flipH="1" rot="10800000">
            <a:off x="1596240" y="2661480"/>
            <a:ext cx="1667520" cy="856440"/>
          </a:xfrm>
          <a:prstGeom prst="curvedConnector3">
            <a:avLst>
              <a:gd name="adj1" fmla="val 50000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7"/>
          <p:cNvSpPr/>
          <p:nvPr/>
        </p:nvSpPr>
        <p:spPr>
          <a:xfrm>
            <a:off x="4017240" y="2260800"/>
            <a:ext cx="135576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RTSP Links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71" name="CustomShape 8"/>
          <p:cNvSpPr/>
          <p:nvPr/>
        </p:nvSpPr>
        <p:spPr>
          <a:xfrm>
            <a:off x="5253840" y="1675440"/>
            <a:ext cx="1594800" cy="33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f3f3f3"/>
                </a:solidFill>
                <a:latin typeface="Jost Light"/>
                <a:ea typeface="Jost Light"/>
              </a:rPr>
              <a:t>On-premise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2" name="CustomShape 9"/>
          <p:cNvSpPr/>
          <p:nvPr/>
        </p:nvSpPr>
        <p:spPr>
          <a:xfrm>
            <a:off x="5213520" y="1492560"/>
            <a:ext cx="1485360" cy="2954160"/>
          </a:xfrm>
          <a:prstGeom prst="rect">
            <a:avLst/>
          </a:prstGeom>
          <a:noFill/>
          <a:ln w="1908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3" name="Group 10"/>
          <p:cNvGrpSpPr/>
          <p:nvPr/>
        </p:nvGrpSpPr>
        <p:grpSpPr>
          <a:xfrm>
            <a:off x="8325000" y="2429640"/>
            <a:ext cx="1110600" cy="1477440"/>
            <a:chOff x="8325000" y="2429640"/>
            <a:chExt cx="1110600" cy="1477440"/>
          </a:xfrm>
        </p:grpSpPr>
        <p:grpSp>
          <p:nvGrpSpPr>
            <p:cNvPr id="274" name="Group 11"/>
            <p:cNvGrpSpPr/>
            <p:nvPr/>
          </p:nvGrpSpPr>
          <p:grpSpPr>
            <a:xfrm>
              <a:off x="8526240" y="2429640"/>
              <a:ext cx="708120" cy="708120"/>
              <a:chOff x="8526240" y="2429640"/>
              <a:chExt cx="708120" cy="708120"/>
            </a:xfrm>
          </p:grpSpPr>
          <p:sp>
            <p:nvSpPr>
              <p:cNvPr id="275" name="CustomShape 12"/>
              <p:cNvSpPr/>
              <p:nvPr/>
            </p:nvSpPr>
            <p:spPr>
              <a:xfrm>
                <a:off x="8526240" y="2429640"/>
                <a:ext cx="708120" cy="708120"/>
              </a:xfrm>
              <a:prstGeom prst="ellipse">
                <a:avLst/>
              </a:prstGeom>
              <a:solidFill>
                <a:srgbClr val="00c3b1"/>
              </a:solidFill>
              <a:ln w="56520">
                <a:solidFill>
                  <a:srgbClr val="0c343d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pic>
            <p:nvPicPr>
              <p:cNvPr id="276" name="Google Shape;531;p49" descr=""/>
              <p:cNvPicPr/>
              <p:nvPr/>
            </p:nvPicPr>
            <p:blipFill>
              <a:blip r:embed="rId4"/>
              <a:stretch/>
            </p:blipFill>
            <p:spPr>
              <a:xfrm>
                <a:off x="8660880" y="2551680"/>
                <a:ext cx="462240" cy="462240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277" name="CustomShape 13"/>
            <p:cNvSpPr/>
            <p:nvPr/>
          </p:nvSpPr>
          <p:spPr>
            <a:xfrm>
              <a:off x="8325000" y="3229920"/>
              <a:ext cx="1110600" cy="6771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7680" rIns="67680" tIns="33840" bIns="3384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00" spc="-1" strike="noStrike">
                  <a:solidFill>
                    <a:srgbClr val="f3f3f3"/>
                  </a:solidFill>
                  <a:latin typeface="Jost Light"/>
                  <a:ea typeface="Jost Light"/>
                </a:rPr>
                <a:t>On Cloud Dashboard &amp; Training Workstation</a:t>
              </a:r>
              <a:endParaRPr b="0" lang="en-US" sz="1000" spc="-1" strike="noStrike">
                <a:latin typeface="Arial"/>
              </a:endParaRPr>
            </a:p>
          </p:txBody>
        </p:sp>
      </p:grpSp>
      <p:sp>
        <p:nvSpPr>
          <p:cNvPr id="278" name="CustomShape 14"/>
          <p:cNvSpPr/>
          <p:nvPr/>
        </p:nvSpPr>
        <p:spPr>
          <a:xfrm>
            <a:off x="2990520" y="3806280"/>
            <a:ext cx="1269720" cy="61524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viAct’s AI Engineer</a:t>
            </a:r>
            <a:endParaRPr b="0" lang="en-US" sz="10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deploy of AI model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79" name="CustomShape 15"/>
          <p:cNvSpPr/>
          <p:nvPr/>
        </p:nvSpPr>
        <p:spPr>
          <a:xfrm>
            <a:off x="3255120" y="3269520"/>
            <a:ext cx="71712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CustomShape 16"/>
          <p:cNvSpPr/>
          <p:nvPr/>
        </p:nvSpPr>
        <p:spPr>
          <a:xfrm>
            <a:off x="4260240" y="4114080"/>
            <a:ext cx="1195920" cy="15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6d9ee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CustomShape 17"/>
          <p:cNvSpPr/>
          <p:nvPr/>
        </p:nvSpPr>
        <p:spPr>
          <a:xfrm>
            <a:off x="4444920" y="4037040"/>
            <a:ext cx="768240" cy="16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VPN Access </a:t>
            </a:r>
            <a:endParaRPr b="0" lang="en-US" sz="800" spc="-1" strike="noStrike">
              <a:latin typeface="Arial"/>
            </a:endParaRPr>
          </a:p>
        </p:txBody>
      </p:sp>
      <p:grpSp>
        <p:nvGrpSpPr>
          <p:cNvPr id="282" name="Group 18"/>
          <p:cNvGrpSpPr/>
          <p:nvPr/>
        </p:nvGrpSpPr>
        <p:grpSpPr>
          <a:xfrm>
            <a:off x="8326440" y="3952440"/>
            <a:ext cx="1110960" cy="1438560"/>
            <a:chOff x="8326440" y="3952440"/>
            <a:chExt cx="1110960" cy="1438560"/>
          </a:xfrm>
        </p:grpSpPr>
        <p:sp>
          <p:nvSpPr>
            <p:cNvPr id="283" name="CustomShape 19"/>
            <p:cNvSpPr/>
            <p:nvPr/>
          </p:nvSpPr>
          <p:spPr>
            <a:xfrm>
              <a:off x="8326440" y="4711680"/>
              <a:ext cx="1110960" cy="67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70200" rIns="70200" tIns="35280" bIns="3528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00" spc="-1" strike="noStrike">
                  <a:solidFill>
                    <a:srgbClr val="f3f3f3"/>
                  </a:solidFill>
                  <a:latin typeface="Jost Light"/>
                  <a:ea typeface="Jost Light"/>
                </a:rPr>
                <a:t>Alert/Notification (Email &amp; Mobile)</a:t>
              </a:r>
              <a:endParaRPr b="0" lang="en-US" sz="1000" spc="-1" strike="noStrike">
                <a:latin typeface="Arial"/>
              </a:endParaRPr>
            </a:p>
          </p:txBody>
        </p:sp>
        <p:grpSp>
          <p:nvGrpSpPr>
            <p:cNvPr id="284" name="Group 20"/>
            <p:cNvGrpSpPr/>
            <p:nvPr/>
          </p:nvGrpSpPr>
          <p:grpSpPr>
            <a:xfrm>
              <a:off x="8549280" y="3952440"/>
              <a:ext cx="665640" cy="674280"/>
              <a:chOff x="8549280" y="3952440"/>
              <a:chExt cx="665640" cy="674280"/>
            </a:xfrm>
          </p:grpSpPr>
          <p:sp>
            <p:nvSpPr>
              <p:cNvPr id="285" name="CustomShape 21"/>
              <p:cNvSpPr/>
              <p:nvPr/>
            </p:nvSpPr>
            <p:spPr>
              <a:xfrm>
                <a:off x="8549280" y="3952440"/>
                <a:ext cx="665640" cy="674280"/>
              </a:xfrm>
              <a:prstGeom prst="ellipse">
                <a:avLst/>
              </a:prstGeom>
              <a:solidFill>
                <a:srgbClr val="00c3b1"/>
              </a:solidFill>
              <a:ln w="58680">
                <a:solidFill>
                  <a:srgbClr val="0c343d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pic>
            <p:nvPicPr>
              <p:cNvPr id="286" name="Google Shape;541;p49" descr="A close up of a sign&#10;&#10;Description automatically generated"/>
              <p:cNvPicPr/>
              <p:nvPr/>
            </p:nvPicPr>
            <p:blipFill>
              <a:blip r:embed="rId5"/>
              <a:stretch/>
            </p:blipFill>
            <p:spPr>
              <a:xfrm>
                <a:off x="8696160" y="4054320"/>
                <a:ext cx="444960" cy="451080"/>
              </a:xfrm>
              <a:prstGeom prst="rect">
                <a:avLst/>
              </a:prstGeom>
              <a:ln>
                <a:noFill/>
              </a:ln>
            </p:spPr>
          </p:pic>
        </p:grpSp>
      </p:grpSp>
      <p:sp>
        <p:nvSpPr>
          <p:cNvPr id="287" name="CustomShape 22"/>
          <p:cNvSpPr/>
          <p:nvPr/>
        </p:nvSpPr>
        <p:spPr>
          <a:xfrm flipH="1">
            <a:off x="8159760" y="1354680"/>
            <a:ext cx="1355760" cy="3963960"/>
          </a:xfrm>
          <a:prstGeom prst="rect">
            <a:avLst/>
          </a:prstGeom>
          <a:noFill/>
          <a:ln w="38160">
            <a:solidFill>
              <a:srgbClr val="fefef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CustomShape 23"/>
          <p:cNvSpPr/>
          <p:nvPr/>
        </p:nvSpPr>
        <p:spPr>
          <a:xfrm>
            <a:off x="6226920" y="2643840"/>
            <a:ext cx="2109600" cy="16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3c78d8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CustomShape 24"/>
          <p:cNvSpPr/>
          <p:nvPr/>
        </p:nvSpPr>
        <p:spPr>
          <a:xfrm>
            <a:off x="6627600" y="2429640"/>
            <a:ext cx="1269720" cy="5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15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API</a:t>
            </a:r>
            <a:endParaRPr b="0" lang="en-US" sz="8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 </a:t>
            </a: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AI Detection results, event alerts, processed metadata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290" name="CustomShape 25"/>
          <p:cNvSpPr/>
          <p:nvPr/>
        </p:nvSpPr>
        <p:spPr>
          <a:xfrm>
            <a:off x="10431000" y="2285640"/>
            <a:ext cx="1195920" cy="52812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HSE Manager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91" name="CustomShape 26"/>
          <p:cNvSpPr/>
          <p:nvPr/>
        </p:nvSpPr>
        <p:spPr>
          <a:xfrm>
            <a:off x="10622160" y="1748520"/>
            <a:ext cx="71712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CustomShape 27"/>
          <p:cNvSpPr/>
          <p:nvPr/>
        </p:nvSpPr>
        <p:spPr>
          <a:xfrm flipH="1">
            <a:off x="9494640" y="2549520"/>
            <a:ext cx="913320" cy="12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4a86e8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3" name="CustomShape 28"/>
          <p:cNvSpPr/>
          <p:nvPr/>
        </p:nvSpPr>
        <p:spPr>
          <a:xfrm>
            <a:off x="5478120" y="2186280"/>
            <a:ext cx="946080" cy="2062800"/>
          </a:xfrm>
          <a:prstGeom prst="rect">
            <a:avLst/>
          </a:prstGeom>
          <a:solidFill>
            <a:srgbClr val="ffffff"/>
          </a:solidFill>
          <a:ln w="25200">
            <a:solidFill>
              <a:srgbClr val="44546a"/>
            </a:solidFill>
            <a:round/>
          </a:ln>
          <a:effectLst>
            <a:outerShdw algn="tl" blurRad="33802" dir="2700000" dist="24946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94" name="CustomShape 29"/>
          <p:cNvSpPr/>
          <p:nvPr/>
        </p:nvSpPr>
        <p:spPr>
          <a:xfrm>
            <a:off x="5481720" y="3290760"/>
            <a:ext cx="902160" cy="83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0840" rIns="60840" tIns="30240" bIns="30240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70" spc="-1" strike="noStrike">
                <a:solidFill>
                  <a:srgbClr val="44546a"/>
                </a:solidFill>
                <a:latin typeface="Jost Light"/>
                <a:ea typeface="Jost Light"/>
              </a:rPr>
              <a:t>AI Inference </a:t>
            </a:r>
            <a:endParaRPr b="0" lang="en-US" sz="127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70" spc="-1" strike="noStrike">
                <a:solidFill>
                  <a:srgbClr val="44546a"/>
                </a:solidFill>
                <a:latin typeface="Jost Light"/>
                <a:ea typeface="Jost Light"/>
              </a:rPr>
              <a:t>Workstation</a:t>
            </a:r>
            <a:endParaRPr b="0" lang="en-US" sz="1270" spc="-1" strike="noStrike">
              <a:latin typeface="Arial"/>
            </a:endParaRPr>
          </a:p>
        </p:txBody>
      </p:sp>
      <p:pic>
        <p:nvPicPr>
          <p:cNvPr id="295" name="Google Shape;551;p49" descr="Computer case cartoon icon Royalty Free Vector Image"/>
          <p:cNvPicPr/>
          <p:nvPr/>
        </p:nvPicPr>
        <p:blipFill>
          <a:blip r:embed="rId6"/>
          <a:srcRect l="12497" t="-92" r="14501" b="11778"/>
          <a:stretch/>
        </p:blipFill>
        <p:spPr>
          <a:xfrm>
            <a:off x="5514840" y="2251800"/>
            <a:ext cx="705960" cy="922320"/>
          </a:xfrm>
          <a:prstGeom prst="rect">
            <a:avLst/>
          </a:prstGeom>
          <a:ln>
            <a:noFill/>
          </a:ln>
        </p:spPr>
      </p:pic>
      <p:sp>
        <p:nvSpPr>
          <p:cNvPr id="296" name="CustomShape 30"/>
          <p:cNvSpPr/>
          <p:nvPr/>
        </p:nvSpPr>
        <p:spPr>
          <a:xfrm>
            <a:off x="10614240" y="4618080"/>
            <a:ext cx="1355760" cy="78192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viAct’s AI Engineer</a:t>
            </a:r>
            <a:endParaRPr b="0" lang="en-US" sz="10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Continuous training of AI model &amp; Deploy Dashboard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97" name="CustomShape 31"/>
          <p:cNvSpPr/>
          <p:nvPr/>
        </p:nvSpPr>
        <p:spPr>
          <a:xfrm>
            <a:off x="10949760" y="4065480"/>
            <a:ext cx="71712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CustomShape 32"/>
          <p:cNvSpPr/>
          <p:nvPr/>
        </p:nvSpPr>
        <p:spPr>
          <a:xfrm rot="10800000">
            <a:off x="9473400" y="4995720"/>
            <a:ext cx="1140840" cy="1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6d9ee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9" name="CustomShape 33"/>
          <p:cNvSpPr/>
          <p:nvPr/>
        </p:nvSpPr>
        <p:spPr>
          <a:xfrm>
            <a:off x="449640" y="1285200"/>
            <a:ext cx="162648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Up to 10 Cameras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00" name="CustomShape 34"/>
          <p:cNvSpPr/>
          <p:nvPr/>
        </p:nvSpPr>
        <p:spPr>
          <a:xfrm>
            <a:off x="9950760" y="4918680"/>
            <a:ext cx="768240" cy="16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VPN Access 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301" name="CustomShape 35"/>
          <p:cNvSpPr/>
          <p:nvPr/>
        </p:nvSpPr>
        <p:spPr>
          <a:xfrm>
            <a:off x="8204400" y="1432080"/>
            <a:ext cx="1269720" cy="63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On Cloud AI Training and Dashboard 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CustomShape 1"/>
          <p:cNvSpPr/>
          <p:nvPr/>
        </p:nvSpPr>
        <p:spPr>
          <a:xfrm>
            <a:off x="523440" y="163080"/>
            <a:ext cx="11140560" cy="100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000" spc="-1" strike="noStrike" u="sng">
                <a:solidFill>
                  <a:srgbClr val="f3f3f3"/>
                </a:solidFill>
                <a:uFillTx/>
                <a:latin typeface="Jost"/>
                <a:ea typeface="Jost"/>
              </a:rPr>
              <a:t>Hybrid (AI Interference + Training at site, Dashboard Cloud)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303" name="CustomShape 2"/>
          <p:cNvSpPr/>
          <p:nvPr/>
        </p:nvSpPr>
        <p:spPr>
          <a:xfrm>
            <a:off x="93960" y="6526440"/>
            <a:ext cx="478512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i="1" lang="en-US" sz="1200" spc="-1" strike="noStrike">
                <a:solidFill>
                  <a:srgbClr val="f3f3f3"/>
                </a:solidFill>
                <a:latin typeface="Arial"/>
                <a:ea typeface="Arial"/>
              </a:rPr>
              <a:t>**Camera minimum requirement: 1080p@25 fps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04" name="CustomShape 3"/>
          <p:cNvSpPr/>
          <p:nvPr/>
        </p:nvSpPr>
        <p:spPr>
          <a:xfrm flipH="1" rot="10800000">
            <a:off x="3203640" y="3108960"/>
            <a:ext cx="2719800" cy="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f3f3f3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05" name="Google Shape;566;p50" descr=""/>
          <p:cNvPicPr/>
          <p:nvPr/>
        </p:nvPicPr>
        <p:blipFill>
          <a:blip r:embed="rId1"/>
          <a:stretch/>
        </p:blipFill>
        <p:spPr>
          <a:xfrm>
            <a:off x="2301840" y="2659320"/>
            <a:ext cx="901800" cy="901800"/>
          </a:xfrm>
          <a:prstGeom prst="rect">
            <a:avLst/>
          </a:prstGeom>
          <a:ln>
            <a:noFill/>
          </a:ln>
        </p:spPr>
      </p:pic>
      <p:sp>
        <p:nvSpPr>
          <p:cNvPr id="306" name="CustomShape 4"/>
          <p:cNvSpPr/>
          <p:nvPr/>
        </p:nvSpPr>
        <p:spPr>
          <a:xfrm>
            <a:off x="1939680" y="3481200"/>
            <a:ext cx="1626480" cy="63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Network Video Recorder</a:t>
            </a:r>
            <a:endParaRPr b="0" lang="en-US" sz="12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(NVR)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307" name="Google Shape;568;p50" descr=""/>
          <p:cNvPicPr/>
          <p:nvPr/>
        </p:nvPicPr>
        <p:blipFill>
          <a:blip r:embed="rId2"/>
          <a:stretch/>
        </p:blipFill>
        <p:spPr>
          <a:xfrm>
            <a:off x="754200" y="2207880"/>
            <a:ext cx="643680" cy="643680"/>
          </a:xfrm>
          <a:prstGeom prst="rect">
            <a:avLst/>
          </a:prstGeom>
          <a:ln>
            <a:noFill/>
          </a:ln>
        </p:spPr>
      </p:pic>
      <p:pic>
        <p:nvPicPr>
          <p:cNvPr id="308" name="Google Shape;569;p50" descr=""/>
          <p:cNvPicPr/>
          <p:nvPr/>
        </p:nvPicPr>
        <p:blipFill>
          <a:blip r:embed="rId3"/>
          <a:stretch/>
        </p:blipFill>
        <p:spPr>
          <a:xfrm>
            <a:off x="754560" y="5570280"/>
            <a:ext cx="717120" cy="717120"/>
          </a:xfrm>
          <a:prstGeom prst="rect">
            <a:avLst/>
          </a:prstGeom>
          <a:ln>
            <a:noFill/>
          </a:ln>
        </p:spPr>
      </p:pic>
      <p:sp>
        <p:nvSpPr>
          <p:cNvPr id="309" name="CustomShape 5"/>
          <p:cNvSpPr/>
          <p:nvPr/>
        </p:nvSpPr>
        <p:spPr>
          <a:xfrm>
            <a:off x="1398600" y="2529720"/>
            <a:ext cx="903240" cy="580320"/>
          </a:xfrm>
          <a:prstGeom prst="curvedConnector3">
            <a:avLst>
              <a:gd name="adj1" fmla="val 49996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CustomShape 6"/>
          <p:cNvSpPr/>
          <p:nvPr/>
        </p:nvSpPr>
        <p:spPr>
          <a:xfrm flipH="1" rot="10800000">
            <a:off x="1470960" y="3110760"/>
            <a:ext cx="829800" cy="2818080"/>
          </a:xfrm>
          <a:prstGeom prst="curvedConnector3">
            <a:avLst>
              <a:gd name="adj1" fmla="val 50003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1" name="CustomShape 7"/>
          <p:cNvSpPr/>
          <p:nvPr/>
        </p:nvSpPr>
        <p:spPr>
          <a:xfrm>
            <a:off x="2953440" y="3180600"/>
            <a:ext cx="135576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RTSP Links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12" name="CustomShape 8"/>
          <p:cNvSpPr/>
          <p:nvPr/>
        </p:nvSpPr>
        <p:spPr>
          <a:xfrm>
            <a:off x="6068160" y="1648800"/>
            <a:ext cx="1594800" cy="33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f3f3f3"/>
                </a:solidFill>
                <a:latin typeface="Jost Light"/>
                <a:ea typeface="Jost Light"/>
              </a:rPr>
              <a:t>On-premise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3" name="CustomShape 9"/>
          <p:cNvSpPr/>
          <p:nvPr/>
        </p:nvSpPr>
        <p:spPr>
          <a:xfrm>
            <a:off x="6008040" y="1398600"/>
            <a:ext cx="1767960" cy="4475160"/>
          </a:xfrm>
          <a:prstGeom prst="rect">
            <a:avLst/>
          </a:prstGeom>
          <a:noFill/>
          <a:ln w="1908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314" name="Group 10"/>
          <p:cNvGrpSpPr/>
          <p:nvPr/>
        </p:nvGrpSpPr>
        <p:grpSpPr>
          <a:xfrm>
            <a:off x="6120360" y="2134440"/>
            <a:ext cx="901800" cy="1661040"/>
            <a:chOff x="6120360" y="2134440"/>
            <a:chExt cx="901800" cy="1661040"/>
          </a:xfrm>
        </p:grpSpPr>
        <p:sp>
          <p:nvSpPr>
            <p:cNvPr id="315" name="CustomShape 11"/>
            <p:cNvSpPr/>
            <p:nvPr/>
          </p:nvSpPr>
          <p:spPr>
            <a:xfrm>
              <a:off x="6181920" y="2134440"/>
              <a:ext cx="779760" cy="1371960"/>
            </a:xfrm>
            <a:prstGeom prst="rect">
              <a:avLst/>
            </a:prstGeom>
            <a:solidFill>
              <a:srgbClr val="ffffff"/>
            </a:solidFill>
            <a:ln w="25200">
              <a:solidFill>
                <a:srgbClr val="44546a"/>
              </a:solidFill>
              <a:round/>
            </a:ln>
            <a:effectLst>
              <a:outerShdw algn="tl" blurRad="33802" dir="2700000" dist="24946" rotWithShape="0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16" name="CustomShape 12"/>
            <p:cNvSpPr/>
            <p:nvPr/>
          </p:nvSpPr>
          <p:spPr>
            <a:xfrm>
              <a:off x="6120360" y="3085920"/>
              <a:ext cx="901800" cy="709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0840" rIns="60840" tIns="30240" bIns="3024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70" spc="-1" strike="noStrike">
                  <a:solidFill>
                    <a:srgbClr val="000000"/>
                  </a:solidFill>
                  <a:latin typeface="Jost Light"/>
                  <a:ea typeface="Jost Light"/>
                </a:rPr>
                <a:t>AI Inference</a:t>
              </a:r>
              <a:endParaRPr b="0" lang="en-US" sz="107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70" spc="-1" strike="noStrike">
                  <a:solidFill>
                    <a:srgbClr val="000000"/>
                  </a:solidFill>
                  <a:latin typeface="Jost Light"/>
                  <a:ea typeface="Jost Light"/>
                </a:rPr>
                <a:t>Workstation</a:t>
              </a:r>
              <a:endParaRPr b="0" lang="en-US" sz="1070" spc="-1" strike="noStrike">
                <a:latin typeface="Arial"/>
              </a:endParaRPr>
            </a:p>
          </p:txBody>
        </p:sp>
        <p:pic>
          <p:nvPicPr>
            <p:cNvPr id="317" name="Google Shape;578;p50" descr="Computer case cartoon icon Royalty Free Vector Image"/>
            <p:cNvPicPr/>
            <p:nvPr/>
          </p:nvPicPr>
          <p:blipFill>
            <a:blip r:embed="rId4"/>
            <a:srcRect l="12497" t="-92" r="14501" b="11778"/>
            <a:stretch/>
          </p:blipFill>
          <p:spPr>
            <a:xfrm>
              <a:off x="6229080" y="2182320"/>
              <a:ext cx="705960" cy="92232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318" name="Group 13"/>
          <p:cNvGrpSpPr/>
          <p:nvPr/>
        </p:nvGrpSpPr>
        <p:grpSpPr>
          <a:xfrm>
            <a:off x="6133680" y="4227120"/>
            <a:ext cx="901800" cy="1499040"/>
            <a:chOff x="6133680" y="4227120"/>
            <a:chExt cx="901800" cy="1499040"/>
          </a:xfrm>
        </p:grpSpPr>
        <p:sp>
          <p:nvSpPr>
            <p:cNvPr id="319" name="CustomShape 14"/>
            <p:cNvSpPr/>
            <p:nvPr/>
          </p:nvSpPr>
          <p:spPr>
            <a:xfrm>
              <a:off x="6195240" y="4227120"/>
              <a:ext cx="779760" cy="1371960"/>
            </a:xfrm>
            <a:prstGeom prst="rect">
              <a:avLst/>
            </a:prstGeom>
            <a:solidFill>
              <a:srgbClr val="ffffff"/>
            </a:solidFill>
            <a:ln w="25200">
              <a:solidFill>
                <a:srgbClr val="44546a"/>
              </a:solidFill>
              <a:round/>
            </a:ln>
            <a:effectLst>
              <a:outerShdw algn="tl" blurRad="33802" dir="2700000" dist="24946" rotWithShape="0">
                <a:srgbClr val="000000">
                  <a:alpha val="4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20" name="CustomShape 15"/>
            <p:cNvSpPr/>
            <p:nvPr/>
          </p:nvSpPr>
          <p:spPr>
            <a:xfrm>
              <a:off x="6133680" y="5178960"/>
              <a:ext cx="901800" cy="547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0840" rIns="60840" tIns="30240" bIns="3024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70" spc="-1" strike="noStrike">
                  <a:solidFill>
                    <a:srgbClr val="000000"/>
                  </a:solidFill>
                  <a:latin typeface="Jost Light"/>
                  <a:ea typeface="Jost Light"/>
                </a:rPr>
                <a:t>AI Training</a:t>
              </a:r>
              <a:endParaRPr b="0" lang="en-US" sz="107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70" spc="-1" strike="noStrike">
                  <a:solidFill>
                    <a:srgbClr val="000000"/>
                  </a:solidFill>
                  <a:latin typeface="Jost Light"/>
                  <a:ea typeface="Jost Light"/>
                </a:rPr>
                <a:t>Workstation</a:t>
              </a:r>
              <a:endParaRPr b="0" lang="en-US" sz="1070" spc="-1" strike="noStrike">
                <a:latin typeface="Arial"/>
              </a:endParaRPr>
            </a:p>
          </p:txBody>
        </p:sp>
        <p:pic>
          <p:nvPicPr>
            <p:cNvPr id="321" name="Google Shape;582;p50" descr="Computer case cartoon icon Royalty Free Vector Image"/>
            <p:cNvPicPr/>
            <p:nvPr/>
          </p:nvPicPr>
          <p:blipFill>
            <a:blip r:embed="rId5"/>
            <a:srcRect l="12497" t="-92" r="14501" b="11778"/>
            <a:stretch/>
          </p:blipFill>
          <p:spPr>
            <a:xfrm>
              <a:off x="6242400" y="4275360"/>
              <a:ext cx="705960" cy="92232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322" name="Group 16"/>
          <p:cNvGrpSpPr/>
          <p:nvPr/>
        </p:nvGrpSpPr>
        <p:grpSpPr>
          <a:xfrm>
            <a:off x="8521920" y="2429640"/>
            <a:ext cx="1110600" cy="1172880"/>
            <a:chOff x="8521920" y="2429640"/>
            <a:chExt cx="1110600" cy="1172880"/>
          </a:xfrm>
        </p:grpSpPr>
        <p:grpSp>
          <p:nvGrpSpPr>
            <p:cNvPr id="323" name="Group 17"/>
            <p:cNvGrpSpPr/>
            <p:nvPr/>
          </p:nvGrpSpPr>
          <p:grpSpPr>
            <a:xfrm>
              <a:off x="8723160" y="2429640"/>
              <a:ext cx="708120" cy="708120"/>
              <a:chOff x="8723160" y="2429640"/>
              <a:chExt cx="708120" cy="708120"/>
            </a:xfrm>
          </p:grpSpPr>
          <p:sp>
            <p:nvSpPr>
              <p:cNvPr id="324" name="CustomShape 18"/>
              <p:cNvSpPr/>
              <p:nvPr/>
            </p:nvSpPr>
            <p:spPr>
              <a:xfrm>
                <a:off x="8723160" y="2429640"/>
                <a:ext cx="708120" cy="708120"/>
              </a:xfrm>
              <a:prstGeom prst="ellipse">
                <a:avLst/>
              </a:prstGeom>
              <a:solidFill>
                <a:srgbClr val="00c3b1"/>
              </a:solidFill>
              <a:ln w="56520">
                <a:solidFill>
                  <a:srgbClr val="0c343d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pic>
            <p:nvPicPr>
              <p:cNvPr id="325" name="Google Shape;586;p50" descr=""/>
              <p:cNvPicPr/>
              <p:nvPr/>
            </p:nvPicPr>
            <p:blipFill>
              <a:blip r:embed="rId6"/>
              <a:stretch/>
            </p:blipFill>
            <p:spPr>
              <a:xfrm>
                <a:off x="8858160" y="2551680"/>
                <a:ext cx="462240" cy="462240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326" name="CustomShape 19"/>
            <p:cNvSpPr/>
            <p:nvPr/>
          </p:nvSpPr>
          <p:spPr>
            <a:xfrm>
              <a:off x="8521920" y="3229920"/>
              <a:ext cx="1110600" cy="372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7680" rIns="67680" tIns="33840" bIns="3384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00" spc="-1" strike="noStrike">
                  <a:solidFill>
                    <a:srgbClr val="f3f3f3"/>
                  </a:solidFill>
                  <a:latin typeface="Jost Light"/>
                  <a:ea typeface="Jost Light"/>
                </a:rPr>
                <a:t>On cloud Dashboard</a:t>
              </a:r>
              <a:endParaRPr b="0" lang="en-US" sz="1000" spc="-1" strike="noStrike">
                <a:latin typeface="Arial"/>
              </a:endParaRPr>
            </a:p>
          </p:txBody>
        </p:sp>
      </p:grpSp>
      <p:sp>
        <p:nvSpPr>
          <p:cNvPr id="327" name="CustomShape 20"/>
          <p:cNvSpPr/>
          <p:nvPr/>
        </p:nvSpPr>
        <p:spPr>
          <a:xfrm>
            <a:off x="4186080" y="4932360"/>
            <a:ext cx="1269720" cy="61524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viAct’s AI Engineer</a:t>
            </a:r>
            <a:endParaRPr b="0" lang="en-US" sz="10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Continuous training of AI model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28" name="CustomShape 21"/>
          <p:cNvSpPr/>
          <p:nvPr/>
        </p:nvSpPr>
        <p:spPr>
          <a:xfrm>
            <a:off x="4432320" y="4435560"/>
            <a:ext cx="71712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CustomShape 22"/>
          <p:cNvSpPr/>
          <p:nvPr/>
        </p:nvSpPr>
        <p:spPr>
          <a:xfrm>
            <a:off x="4974120" y="5294880"/>
            <a:ext cx="1195920" cy="15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6d9ee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CustomShape 23"/>
          <p:cNvSpPr/>
          <p:nvPr/>
        </p:nvSpPr>
        <p:spPr>
          <a:xfrm>
            <a:off x="5399280" y="5200200"/>
            <a:ext cx="768240" cy="16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VPN Access 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331" name="CustomShape 24"/>
          <p:cNvSpPr/>
          <p:nvPr/>
        </p:nvSpPr>
        <p:spPr>
          <a:xfrm>
            <a:off x="6572160" y="3506760"/>
            <a:ext cx="12960" cy="720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3c78d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2" name="CustomShape 25"/>
          <p:cNvSpPr/>
          <p:nvPr/>
        </p:nvSpPr>
        <p:spPr>
          <a:xfrm>
            <a:off x="5957640" y="3610080"/>
            <a:ext cx="617760" cy="27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Update AI Models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333" name="CustomShape 26"/>
          <p:cNvSpPr/>
          <p:nvPr/>
        </p:nvSpPr>
        <p:spPr>
          <a:xfrm>
            <a:off x="6481800" y="3554280"/>
            <a:ext cx="1225800" cy="38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Raw video clips, detection logs, metadata for model training</a:t>
            </a:r>
            <a:endParaRPr b="0" lang="en-US" sz="800" spc="-1" strike="noStrike">
              <a:latin typeface="Arial"/>
            </a:endParaRPr>
          </a:p>
        </p:txBody>
      </p:sp>
      <p:grpSp>
        <p:nvGrpSpPr>
          <p:cNvPr id="334" name="Group 27"/>
          <p:cNvGrpSpPr/>
          <p:nvPr/>
        </p:nvGrpSpPr>
        <p:grpSpPr>
          <a:xfrm>
            <a:off x="8525880" y="3952440"/>
            <a:ext cx="1110960" cy="1438560"/>
            <a:chOff x="8525880" y="3952440"/>
            <a:chExt cx="1110960" cy="1438560"/>
          </a:xfrm>
        </p:grpSpPr>
        <p:sp>
          <p:nvSpPr>
            <p:cNvPr id="335" name="CustomShape 28"/>
            <p:cNvSpPr/>
            <p:nvPr/>
          </p:nvSpPr>
          <p:spPr>
            <a:xfrm>
              <a:off x="8525880" y="4711680"/>
              <a:ext cx="1110960" cy="67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70200" rIns="70200" tIns="35280" bIns="35280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1000" spc="-1" strike="noStrike">
                  <a:solidFill>
                    <a:srgbClr val="f3f3f3"/>
                  </a:solidFill>
                  <a:latin typeface="Jost Light"/>
                  <a:ea typeface="Jost Light"/>
                </a:rPr>
                <a:t>Alert/ Notification (Email &amp; Mobile)</a:t>
              </a:r>
              <a:endParaRPr b="0" lang="en-US" sz="1000" spc="-1" strike="noStrike">
                <a:latin typeface="Arial"/>
              </a:endParaRPr>
            </a:p>
          </p:txBody>
        </p:sp>
        <p:grpSp>
          <p:nvGrpSpPr>
            <p:cNvPr id="336" name="Group 29"/>
            <p:cNvGrpSpPr/>
            <p:nvPr/>
          </p:nvGrpSpPr>
          <p:grpSpPr>
            <a:xfrm>
              <a:off x="8749080" y="3952440"/>
              <a:ext cx="665640" cy="674280"/>
              <a:chOff x="8749080" y="3952440"/>
              <a:chExt cx="665640" cy="674280"/>
            </a:xfrm>
          </p:grpSpPr>
          <p:sp>
            <p:nvSpPr>
              <p:cNvPr id="337" name="CustomShape 30"/>
              <p:cNvSpPr/>
              <p:nvPr/>
            </p:nvSpPr>
            <p:spPr>
              <a:xfrm>
                <a:off x="8749080" y="3952440"/>
                <a:ext cx="665640" cy="674280"/>
              </a:xfrm>
              <a:prstGeom prst="ellipse">
                <a:avLst/>
              </a:prstGeom>
              <a:solidFill>
                <a:srgbClr val="00c3b1"/>
              </a:solidFill>
              <a:ln w="58680">
                <a:solidFill>
                  <a:srgbClr val="0c343d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pic>
            <p:nvPicPr>
              <p:cNvPr id="338" name="Google Shape;599;p50" descr="A close up of a sign&#10;&#10;Description automatically generated"/>
              <p:cNvPicPr/>
              <p:nvPr/>
            </p:nvPicPr>
            <p:blipFill>
              <a:blip r:embed="rId7"/>
              <a:stretch/>
            </p:blipFill>
            <p:spPr>
              <a:xfrm>
                <a:off x="8895960" y="4054320"/>
                <a:ext cx="444960" cy="451080"/>
              </a:xfrm>
              <a:prstGeom prst="rect">
                <a:avLst/>
              </a:prstGeom>
              <a:ln>
                <a:noFill/>
              </a:ln>
            </p:spPr>
          </p:pic>
        </p:grpSp>
      </p:grpSp>
      <p:sp>
        <p:nvSpPr>
          <p:cNvPr id="339" name="CustomShape 31"/>
          <p:cNvSpPr/>
          <p:nvPr/>
        </p:nvSpPr>
        <p:spPr>
          <a:xfrm>
            <a:off x="8411040" y="1398600"/>
            <a:ext cx="1225800" cy="4390560"/>
          </a:xfrm>
          <a:prstGeom prst="rect">
            <a:avLst/>
          </a:prstGeom>
          <a:noFill/>
          <a:ln w="38160">
            <a:solidFill>
              <a:srgbClr val="fefef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CustomShape 32"/>
          <p:cNvSpPr/>
          <p:nvPr/>
        </p:nvSpPr>
        <p:spPr>
          <a:xfrm>
            <a:off x="6935400" y="2643840"/>
            <a:ext cx="1402200" cy="22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3c78d8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33"/>
          <p:cNvSpPr/>
          <p:nvPr/>
        </p:nvSpPr>
        <p:spPr>
          <a:xfrm>
            <a:off x="7068240" y="2402640"/>
            <a:ext cx="1269720" cy="5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15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API</a:t>
            </a:r>
            <a:endParaRPr b="0" lang="en-US" sz="8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 </a:t>
            </a: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AI Detection results, event alerts, processed metadata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342" name="CustomShape 34"/>
          <p:cNvSpPr/>
          <p:nvPr/>
        </p:nvSpPr>
        <p:spPr>
          <a:xfrm>
            <a:off x="10439640" y="2396160"/>
            <a:ext cx="1195920" cy="52812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HSE Manager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43" name="CustomShape 35"/>
          <p:cNvSpPr/>
          <p:nvPr/>
        </p:nvSpPr>
        <p:spPr>
          <a:xfrm>
            <a:off x="10630800" y="1859400"/>
            <a:ext cx="71712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4" name="CustomShape 36"/>
          <p:cNvSpPr/>
          <p:nvPr/>
        </p:nvSpPr>
        <p:spPr>
          <a:xfrm flipH="1">
            <a:off x="9633600" y="2660400"/>
            <a:ext cx="774360" cy="12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4a86e8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5" name="CustomShape 37"/>
          <p:cNvSpPr/>
          <p:nvPr/>
        </p:nvSpPr>
        <p:spPr>
          <a:xfrm>
            <a:off x="4203000" y="1988640"/>
            <a:ext cx="1195920" cy="55368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viAct’s AI Engineer</a:t>
            </a:r>
            <a:endParaRPr b="0" lang="en-US" sz="10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Deploy AI model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46" name="CustomShape 38"/>
          <p:cNvSpPr/>
          <p:nvPr/>
        </p:nvSpPr>
        <p:spPr>
          <a:xfrm>
            <a:off x="4467600" y="1451520"/>
            <a:ext cx="64368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CustomShape 39"/>
          <p:cNvSpPr/>
          <p:nvPr/>
        </p:nvSpPr>
        <p:spPr>
          <a:xfrm flipH="1" rot="10800000">
            <a:off x="5378760" y="2246760"/>
            <a:ext cx="808200" cy="2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6d9ee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CustomShape 40"/>
          <p:cNvSpPr/>
          <p:nvPr/>
        </p:nvSpPr>
        <p:spPr>
          <a:xfrm>
            <a:off x="370800" y="1960560"/>
            <a:ext cx="16264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3f3f3"/>
                </a:solidFill>
                <a:latin typeface="Jost Light"/>
                <a:ea typeface="Jost Light"/>
              </a:rPr>
              <a:t>Up to 100 Cameras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49" name="CustomShape 41"/>
          <p:cNvSpPr/>
          <p:nvPr/>
        </p:nvSpPr>
        <p:spPr>
          <a:xfrm>
            <a:off x="5399280" y="2032200"/>
            <a:ext cx="768240" cy="16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VPN Access </a:t>
            </a:r>
            <a:endParaRPr b="0" lang="en-US" sz="800" spc="-1" strike="noStrike">
              <a:latin typeface="Arial"/>
            </a:endParaRPr>
          </a:p>
        </p:txBody>
      </p:sp>
      <p:pic>
        <p:nvPicPr>
          <p:cNvPr id="350" name="Google Shape;611;p50" descr=""/>
          <p:cNvPicPr/>
          <p:nvPr/>
        </p:nvPicPr>
        <p:blipFill>
          <a:blip r:embed="rId8"/>
          <a:stretch/>
        </p:blipFill>
        <p:spPr>
          <a:xfrm>
            <a:off x="754200" y="4464360"/>
            <a:ext cx="717120" cy="717120"/>
          </a:xfrm>
          <a:prstGeom prst="rect">
            <a:avLst/>
          </a:prstGeom>
          <a:ln>
            <a:noFill/>
          </a:ln>
        </p:spPr>
      </p:pic>
      <p:sp>
        <p:nvSpPr>
          <p:cNvPr id="351" name="CustomShape 42"/>
          <p:cNvSpPr/>
          <p:nvPr/>
        </p:nvSpPr>
        <p:spPr>
          <a:xfrm flipH="1" rot="10800000">
            <a:off x="1470960" y="3110760"/>
            <a:ext cx="829800" cy="1712160"/>
          </a:xfrm>
          <a:prstGeom prst="curvedConnector3">
            <a:avLst>
              <a:gd name="adj1" fmla="val 50005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352" name="Google Shape;613;p50" descr=""/>
          <p:cNvPicPr/>
          <p:nvPr/>
        </p:nvPicPr>
        <p:blipFill>
          <a:blip r:embed="rId9"/>
          <a:stretch/>
        </p:blipFill>
        <p:spPr>
          <a:xfrm>
            <a:off x="754200" y="3358080"/>
            <a:ext cx="717120" cy="717120"/>
          </a:xfrm>
          <a:prstGeom prst="rect">
            <a:avLst/>
          </a:prstGeom>
          <a:ln>
            <a:noFill/>
          </a:ln>
        </p:spPr>
      </p:pic>
      <p:sp>
        <p:nvSpPr>
          <p:cNvPr id="353" name="CustomShape 43"/>
          <p:cNvSpPr/>
          <p:nvPr/>
        </p:nvSpPr>
        <p:spPr>
          <a:xfrm flipH="1" rot="10800000">
            <a:off x="1470960" y="3111120"/>
            <a:ext cx="829800" cy="605880"/>
          </a:xfrm>
          <a:prstGeom prst="curvedConnector3">
            <a:avLst>
              <a:gd name="adj1" fmla="val 50005"/>
            </a:avLst>
          </a:prstGeom>
          <a:noFill/>
          <a:ln w="9360">
            <a:solidFill>
              <a:srgbClr val="ff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CustomShape 44"/>
          <p:cNvSpPr/>
          <p:nvPr/>
        </p:nvSpPr>
        <p:spPr>
          <a:xfrm>
            <a:off x="842760" y="2815200"/>
            <a:ext cx="808200" cy="33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Calibri"/>
                <a:ea typeface="Calibri"/>
              </a:rPr>
              <a:t>…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355" name="CustomShape 45"/>
          <p:cNvSpPr/>
          <p:nvPr/>
        </p:nvSpPr>
        <p:spPr>
          <a:xfrm>
            <a:off x="10567440" y="4380480"/>
            <a:ext cx="1195920" cy="55368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 w="3816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viAct’s Engineer</a:t>
            </a:r>
            <a:endParaRPr b="0" lang="en-US" sz="10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ffffff"/>
                </a:solidFill>
                <a:latin typeface="Calibri"/>
                <a:ea typeface="Calibri"/>
              </a:rPr>
              <a:t>Deploy Dashboard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56" name="CustomShape 46"/>
          <p:cNvSpPr/>
          <p:nvPr/>
        </p:nvSpPr>
        <p:spPr>
          <a:xfrm>
            <a:off x="10832040" y="3843720"/>
            <a:ext cx="643680" cy="615240"/>
          </a:xfrm>
          <a:prstGeom prst="ellipse">
            <a:avLst/>
          </a:prstGeom>
          <a:solidFill>
            <a:srgbClr val="3c78d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7" name="CustomShape 47"/>
          <p:cNvSpPr/>
          <p:nvPr/>
        </p:nvSpPr>
        <p:spPr>
          <a:xfrm flipH="1">
            <a:off x="9636480" y="4622040"/>
            <a:ext cx="911160" cy="6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4a86e8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CustomShape 48"/>
          <p:cNvSpPr/>
          <p:nvPr/>
        </p:nvSpPr>
        <p:spPr>
          <a:xfrm>
            <a:off x="9862560" y="4572720"/>
            <a:ext cx="768240" cy="16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ffffff"/>
                </a:solidFill>
                <a:latin typeface="Calibri"/>
                <a:ea typeface="Calibri"/>
              </a:rPr>
              <a:t>VPN Access 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359" name="CustomShape 49"/>
          <p:cNvSpPr/>
          <p:nvPr/>
        </p:nvSpPr>
        <p:spPr>
          <a:xfrm>
            <a:off x="370800" y="1422360"/>
            <a:ext cx="3661200" cy="4888800"/>
          </a:xfrm>
          <a:prstGeom prst="rect">
            <a:avLst/>
          </a:prstGeom>
          <a:noFill/>
          <a:ln w="19080">
            <a:solidFill>
              <a:srgbClr val="4a86e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CustomShape 50"/>
          <p:cNvSpPr/>
          <p:nvPr/>
        </p:nvSpPr>
        <p:spPr>
          <a:xfrm>
            <a:off x="281520" y="1469520"/>
            <a:ext cx="1930680" cy="51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f3f3f3"/>
                </a:solidFill>
                <a:latin typeface="Jost Light"/>
                <a:ea typeface="Jost Light"/>
              </a:rPr>
              <a:t>On-site Infrastructure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61" name="CustomShape 51"/>
          <p:cNvSpPr/>
          <p:nvPr/>
        </p:nvSpPr>
        <p:spPr>
          <a:xfrm>
            <a:off x="8468640" y="1609920"/>
            <a:ext cx="1110960" cy="29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7680" rIns="67680" tIns="33840" bIns="33840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500" spc="-1" strike="noStrike">
                <a:solidFill>
                  <a:srgbClr val="f3f3f3"/>
                </a:solidFill>
                <a:latin typeface="Jost Light"/>
                <a:ea typeface="Jost Light"/>
              </a:rPr>
              <a:t>On Cloud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2026-01-13T00:12:43Z</dcterms:modified>
  <cp:revision>1</cp:revision>
  <dc:subject/>
  <dc:title/>
</cp:coreProperties>
</file>